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Lst>
  <p:notesMasterIdLst>
    <p:notesMasterId r:id="rId19"/>
  </p:notesMasterIdLst>
  <p:handoutMasterIdLst>
    <p:handoutMasterId r:id="rId20"/>
  </p:handoutMasterIdLst>
  <p:sldIdLst>
    <p:sldId id="434" r:id="rId5"/>
    <p:sldId id="908" r:id="rId6"/>
    <p:sldId id="928" r:id="rId7"/>
    <p:sldId id="344" r:id="rId8"/>
    <p:sldId id="2145707013" r:id="rId9"/>
    <p:sldId id="2145707014" r:id="rId10"/>
    <p:sldId id="2145707076" r:id="rId11"/>
    <p:sldId id="9007" r:id="rId12"/>
    <p:sldId id="2145707077" r:id="rId13"/>
    <p:sldId id="2145707078" r:id="rId14"/>
    <p:sldId id="2145706973" r:id="rId15"/>
    <p:sldId id="953" r:id="rId16"/>
    <p:sldId id="413" r:id="rId17"/>
    <p:sldId id="435" r:id="rId18"/>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1705"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D57A28"/>
    <a:srgbClr val="BC4A4E"/>
    <a:srgbClr val="F0AB00"/>
    <a:srgbClr val="970A82"/>
    <a:srgbClr val="008FD3"/>
    <a:srgbClr val="00195A"/>
    <a:srgbClr val="FF0000"/>
    <a:srgbClr val="0F46A7"/>
    <a:srgbClr val="FF339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snapToObjects="1">
      <p:cViewPr varScale="1">
        <p:scale>
          <a:sx n="102" d="100"/>
          <a:sy n="102" d="100"/>
        </p:scale>
        <p:origin x="184" y="496"/>
      </p:cViewPr>
      <p:guideLst>
        <p:guide pos="1705"/>
        <p:guide orient="horz" pos="2160"/>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2CA3AB2B-189A-4C92-A457-C6A3833631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4914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Slide Number Placeholder 3"/>
          <p:cNvSpPr>
            <a:spLocks noGrp="1"/>
          </p:cNvSpPr>
          <p:nvPr>
            <p:ph type="sldNum" sz="quarter" idx="10"/>
          </p:nvPr>
        </p:nvSpPr>
        <p:spPr/>
        <p:txBody>
          <a:bodyPr/>
          <a:lstStyle/>
          <a:p>
            <a:fld id="{7D8C2C35-2B8A-446E-BEC0-FD36716C29AC}" type="slidenum">
              <a:rPr lang="de-DE" smtClean="0"/>
              <a:pPr/>
              <a:t>12</a:t>
            </a:fld>
            <a:endParaRPr lang="de-DE"/>
          </a:p>
        </p:txBody>
      </p:sp>
    </p:spTree>
    <p:extLst>
      <p:ext uri="{BB962C8B-B14F-4D97-AF65-F5344CB8AC3E}">
        <p14:creationId xmlns:p14="http://schemas.microsoft.com/office/powerpoint/2010/main" val="1969137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4</a:t>
            </a:fld>
            <a:endParaRPr lang="de-DE"/>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979621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it’s time to walk through what we have in SAP Work Zone…</a:t>
            </a:r>
          </a:p>
        </p:txBody>
      </p:sp>
      <p:sp>
        <p:nvSpPr>
          <p:cNvPr id="4" name="Slide Number Placeholder 3"/>
          <p:cNvSpPr>
            <a:spLocks noGrp="1"/>
          </p:cNvSpPr>
          <p:nvPr>
            <p:ph type="sldNum" sz="quarter" idx="5"/>
          </p:nvPr>
        </p:nvSpPr>
        <p:spPr/>
        <p:txBody>
          <a:bodyPr/>
          <a:lstStyle/>
          <a:p>
            <a:fld id="{7D8C2C35-2B8A-446E-BEC0-FD36716C29AC}" type="slidenum">
              <a:rPr lang="en-US" smtClean="0"/>
              <a:pPr/>
              <a:t>5</a:t>
            </a:fld>
            <a:endParaRPr lang="en-US"/>
          </a:p>
        </p:txBody>
      </p:sp>
    </p:spTree>
    <p:extLst>
      <p:ext uri="{BB962C8B-B14F-4D97-AF65-F5344CB8AC3E}">
        <p14:creationId xmlns:p14="http://schemas.microsoft.com/office/powerpoint/2010/main" val="1396799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en-US" smtClean="0"/>
              <a:pPr/>
              <a:t>6</a:t>
            </a:fld>
            <a:endParaRPr lang="en-US"/>
          </a:p>
        </p:txBody>
      </p:sp>
    </p:spTree>
    <p:extLst>
      <p:ext uri="{BB962C8B-B14F-4D97-AF65-F5344CB8AC3E}">
        <p14:creationId xmlns:p14="http://schemas.microsoft.com/office/powerpoint/2010/main" val="4028031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Different </a:t>
            </a:r>
            <a:r>
              <a:rPr lang="de-DE" err="1"/>
              <a:t>integration</a:t>
            </a:r>
            <a:r>
              <a:rPr lang="de-DE"/>
              <a:t> </a:t>
            </a:r>
            <a:r>
              <a:rPr lang="de-DE" err="1"/>
              <a:t>options</a:t>
            </a:r>
            <a:r>
              <a:rPr lang="de-DE"/>
              <a:t> </a:t>
            </a:r>
            <a:r>
              <a:rPr lang="de-DE" err="1"/>
              <a:t>allow</a:t>
            </a:r>
            <a:r>
              <a:rPr lang="de-DE"/>
              <a:t> </a:t>
            </a:r>
            <a:r>
              <a:rPr lang="de-DE" err="1"/>
              <a:t>you</a:t>
            </a:r>
            <a:r>
              <a:rPr lang="de-DE"/>
              <a:t> </a:t>
            </a:r>
            <a:r>
              <a:rPr lang="de-DE" err="1"/>
              <a:t>to</a:t>
            </a:r>
            <a:r>
              <a:rPr lang="de-DE"/>
              <a:t> find </a:t>
            </a:r>
            <a:r>
              <a:rPr lang="de-DE" err="1"/>
              <a:t>the</a:t>
            </a:r>
            <a:r>
              <a:rPr lang="de-DE"/>
              <a:t> </a:t>
            </a:r>
            <a:r>
              <a:rPr lang="de-DE" err="1"/>
              <a:t>right</a:t>
            </a:r>
            <a:r>
              <a:rPr lang="de-DE"/>
              <a:t> UI </a:t>
            </a:r>
            <a:r>
              <a:rPr lang="de-DE" err="1"/>
              <a:t>for</a:t>
            </a:r>
            <a:r>
              <a:rPr lang="de-DE"/>
              <a:t> </a:t>
            </a:r>
            <a:r>
              <a:rPr lang="de-DE" err="1"/>
              <a:t>the</a:t>
            </a:r>
            <a:r>
              <a:rPr lang="de-DE"/>
              <a:t> </a:t>
            </a:r>
            <a:r>
              <a:rPr lang="de-DE" err="1"/>
              <a:t>right</a:t>
            </a:r>
            <a:r>
              <a:rPr lang="de-DE"/>
              <a:t> </a:t>
            </a:r>
            <a:r>
              <a:rPr lang="de-DE" err="1"/>
              <a:t>data</a:t>
            </a:r>
            <a:endParaRPr lang="de-DE"/>
          </a:p>
          <a:p>
            <a:r>
              <a:rPr lang="de-DE" err="1"/>
              <a:t>Where</a:t>
            </a:r>
            <a:r>
              <a:rPr lang="de-DE"/>
              <a:t> </a:t>
            </a:r>
            <a:r>
              <a:rPr lang="de-DE" err="1"/>
              <a:t>does</a:t>
            </a:r>
            <a:r>
              <a:rPr lang="de-DE"/>
              <a:t> </a:t>
            </a:r>
            <a:r>
              <a:rPr lang="de-DE" err="1"/>
              <a:t>it</a:t>
            </a:r>
            <a:r>
              <a:rPr lang="de-DE"/>
              <a:t> </a:t>
            </a:r>
            <a:r>
              <a:rPr lang="de-DE" err="1"/>
              <a:t>make</a:t>
            </a:r>
            <a:r>
              <a:rPr lang="de-DE"/>
              <a:t> sense </a:t>
            </a:r>
            <a:r>
              <a:rPr lang="de-DE" err="1"/>
              <a:t>to</a:t>
            </a:r>
            <a:r>
              <a:rPr lang="de-DE"/>
              <a:t> </a:t>
            </a:r>
            <a:r>
              <a:rPr lang="de-DE" err="1"/>
              <a:t>show</a:t>
            </a:r>
            <a:r>
              <a:rPr lang="de-DE"/>
              <a:t> a </a:t>
            </a:r>
            <a:r>
              <a:rPr lang="de-DE" err="1"/>
              <a:t>preview</a:t>
            </a:r>
            <a:r>
              <a:rPr lang="de-DE"/>
              <a:t>, </a:t>
            </a:r>
            <a:r>
              <a:rPr lang="de-DE" err="1"/>
              <a:t>where</a:t>
            </a:r>
            <a:r>
              <a:rPr lang="de-DE"/>
              <a:t> an </a:t>
            </a:r>
            <a:r>
              <a:rPr lang="de-DE" err="1"/>
              <a:t>app</a:t>
            </a:r>
            <a:r>
              <a:rPr lang="de-DE"/>
              <a:t> </a:t>
            </a:r>
            <a:r>
              <a:rPr lang="de-DE" err="1"/>
              <a:t>and</a:t>
            </a:r>
            <a:r>
              <a:rPr lang="de-DE"/>
              <a:t> </a:t>
            </a:r>
            <a:r>
              <a:rPr lang="de-DE" err="1"/>
              <a:t>where</a:t>
            </a:r>
            <a:r>
              <a:rPr lang="de-DE"/>
              <a:t> an </a:t>
            </a:r>
            <a:r>
              <a:rPr lang="de-DE" err="1"/>
              <a:t>iframe</a:t>
            </a:r>
            <a:r>
              <a:rPr lang="de-DE"/>
              <a:t>?</a:t>
            </a:r>
          </a:p>
        </p:txBody>
      </p:sp>
      <p:sp>
        <p:nvSpPr>
          <p:cNvPr id="4" name="Slide Number Placeholder 3"/>
          <p:cNvSpPr>
            <a:spLocks noGrp="1"/>
          </p:cNvSpPr>
          <p:nvPr>
            <p:ph type="sldNum" sz="quarter" idx="5"/>
          </p:nvPr>
        </p:nvSpPr>
        <p:spPr/>
        <p:txBody>
          <a:bodyPr/>
          <a:lstStyle/>
          <a:p>
            <a:fld id="{7D8C2C35-2B8A-446E-BEC0-FD36716C29AC}" type="slidenum">
              <a:rPr lang="de-DE" smtClean="0"/>
              <a:pPr/>
              <a:t>7</a:t>
            </a:fld>
            <a:endParaRPr lang="de-DE"/>
          </a:p>
        </p:txBody>
      </p:sp>
    </p:spTree>
    <p:extLst>
      <p:ext uri="{BB962C8B-B14F-4D97-AF65-F5344CB8AC3E}">
        <p14:creationId xmlns:p14="http://schemas.microsoft.com/office/powerpoint/2010/main" val="1058121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en-US" smtClean="0"/>
              <a:pPr/>
              <a:t>8</a:t>
            </a:fld>
            <a:endParaRPr lang="en-US"/>
          </a:p>
        </p:txBody>
      </p:sp>
    </p:spTree>
    <p:extLst>
      <p:ext uri="{BB962C8B-B14F-4D97-AF65-F5344CB8AC3E}">
        <p14:creationId xmlns:p14="http://schemas.microsoft.com/office/powerpoint/2010/main" val="4114176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9</a:t>
            </a:fld>
            <a:endParaRPr lang="de-DE"/>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902656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10</a:t>
            </a:fld>
            <a:endParaRPr lang="de-DE"/>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472180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5"/>
          </p:nvPr>
        </p:nvSpPr>
        <p:spPr/>
        <p:txBody>
          <a:bodyPr/>
          <a:lstStyle/>
          <a:p>
            <a:fld id="{FB6B3FB6-9580-41DC-B3E7-54C46CBFADA4}" type="slidenum">
              <a:rPr lang="en-US" smtClean="0"/>
              <a:pPr/>
              <a:t>11</a:t>
            </a:fld>
            <a:endParaRPr lang="en-US"/>
          </a:p>
        </p:txBody>
      </p:sp>
      <p:sp>
        <p:nvSpPr>
          <p:cNvPr id="3" name="Slide Image Placeholder 2"/>
          <p:cNvSpPr>
            <a:spLocks noGrp="1" noRot="1" noChangeAspect="1"/>
          </p:cNvSpPr>
          <p:nvPr>
            <p:ph type="sldImg"/>
          </p:nvPr>
        </p:nvSpPr>
        <p:spPr/>
      </p:sp>
      <p:sp>
        <p:nvSpPr>
          <p:cNvPr id="7" name="Notes Placeholder 6"/>
          <p:cNvSpPr>
            <a:spLocks noGrp="1"/>
          </p:cNvSpPr>
          <p:nvPr>
            <p:ph type="body" idx="1"/>
          </p:nvPr>
        </p:nvSpPr>
        <p:spPr/>
        <p:txBody>
          <a:bodyPr/>
          <a:lstStyle/>
          <a:p>
            <a:pPr marL="0" indent="0">
              <a:buFont typeface="Wingdings" panose="05000000000000000000" pitchFamily="2" charset="2"/>
              <a:buNone/>
            </a:pPr>
            <a:endParaRPr lang="en-US"/>
          </a:p>
        </p:txBody>
      </p:sp>
    </p:spTree>
    <p:extLst>
      <p:ext uri="{BB962C8B-B14F-4D97-AF65-F5344CB8AC3E}">
        <p14:creationId xmlns:p14="http://schemas.microsoft.com/office/powerpoint/2010/main" val="24866532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5.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hyperlink" Target="https://www.youtube.com/user/SAP" TargetMode="External"/><Relationship Id="rId12" Type="http://schemas.openxmlformats.org/officeDocument/2006/relationships/image" Target="../media/image6.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5.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2020</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a:t>Presentation Title </a:t>
            </a:r>
            <a:br>
              <a:rPr lang="en-US"/>
            </a:br>
            <a:r>
              <a:rPr lang="en-US"/>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5174" cy="3430006"/>
          </a:xfrm>
          <a:noFill/>
        </p:spPr>
        <p:txBody>
          <a:bodyPr tIns="504000"/>
          <a:lstStyle>
            <a:lvl1pPr algn="ctr">
              <a:defRPr sz="1600">
                <a:solidFill>
                  <a:schemeClr val="tx1"/>
                </a:solidFill>
              </a:defRPr>
            </a:lvl1pPr>
          </a:lstStyle>
          <a:p>
            <a:r>
              <a:rPr lang="en-US"/>
              <a:t>Click to insert title image or illustration</a:t>
            </a:r>
          </a:p>
        </p:txBody>
      </p:sp>
    </p:spTree>
    <p:extLst>
      <p:ext uri="{BB962C8B-B14F-4D97-AF65-F5344CB8AC3E}">
        <p14:creationId xmlns:p14="http://schemas.microsoft.com/office/powerpoint/2010/main" val="245271761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2" name="Title"/>
          <p:cNvSpPr>
            <a:spLocks noGrp="1"/>
          </p:cNvSpPr>
          <p:nvPr>
            <p:ph type="title" hasCustomPrompt="1"/>
          </p:nvPr>
        </p:nvSpPr>
        <p:spPr>
          <a:xfrm>
            <a:off x="504001" y="504000"/>
            <a:ext cx="511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552787710"/>
      </p:ext>
    </p:extLst>
  </p:cSld>
  <p:clrMapOvr>
    <a:masterClrMapping/>
  </p:clrMapOvr>
  <p:extLst>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4139791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p>
        </p:txBody>
      </p:sp>
      <p:sp>
        <p:nvSpPr>
          <p:cNvPr id="6" name="Speaker"/>
          <p:cNvSpPr>
            <a:spLocks noGrp="1"/>
          </p:cNvSpPr>
          <p:nvPr userDrawn="1">
            <p:ph type="subTitle" idx="1" hasCustomPrompt="1"/>
          </p:nvPr>
        </p:nvSpPr>
        <p:spPr bwMode="black">
          <a:xfrm>
            <a:off x="287999" y="4268503"/>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2020</a:t>
            </a:r>
          </a:p>
        </p:txBody>
      </p:sp>
      <p:sp>
        <p:nvSpPr>
          <p:cNvPr id="4" name="Title 3"/>
          <p:cNvSpPr>
            <a:spLocks noGrp="1"/>
          </p:cNvSpPr>
          <p:nvPr>
            <p:ph type="title" hasCustomPrompt="1"/>
          </p:nvPr>
        </p:nvSpPr>
        <p:spPr>
          <a:xfrm>
            <a:off x="288000" y="2706317"/>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pic>
        <p:nvPicPr>
          <p:cNvPr id="10" name="SAP Logo" descr="SAP Logo" title="SAP Logo">
            <a:extLst>
              <a:ext uri="{FF2B5EF4-FFF2-40B4-BE49-F238E27FC236}">
                <a16:creationId xmlns:a16="http://schemas.microsoft.com/office/drawing/2014/main" id="{251CD224-43D4-4D54-87EA-DD5933D21141}"/>
              </a:ext>
            </a:extLst>
          </p:cNvPr>
          <p:cNvPicPr>
            <a:picLocks noChangeAspect="1"/>
          </p:cNvPicPr>
          <p:nvPr userDrawn="1"/>
        </p:nvPicPr>
        <p:blipFill>
          <a:blip r:embed="rId2"/>
          <a:stretch>
            <a:fillRect/>
          </a:stretch>
        </p:blipFill>
        <p:spPr>
          <a:xfrm>
            <a:off x="9949255" y="6217668"/>
            <a:ext cx="1963635" cy="360000"/>
          </a:xfrm>
          <a:prstGeom prst="rect">
            <a:avLst/>
          </a:prstGeom>
        </p:spPr>
      </p:pic>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7" orient="horz" pos="41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a:t>Thank you.</a:t>
            </a:r>
            <a:endParaRPr lang="de-DE"/>
          </a:p>
        </p:txBody>
      </p:sp>
    </p:spTree>
    <p:extLst>
      <p:ext uri="{BB962C8B-B14F-4D97-AF65-F5344CB8AC3E}">
        <p14:creationId xmlns:p14="http://schemas.microsoft.com/office/powerpoint/2010/main" val="78109031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2021 SAP SE or an SAP affiliate company. All rights reserved.</a:t>
            </a:r>
            <a:endParaRPr lang="de-DE" sz="800" kern="0">
              <a:ea typeface="Arial Unicode MS" pitchFamily="34" charset="-128"/>
              <a:cs typeface="Arial Unicode MS" pitchFamily="34" charset="-128"/>
            </a:endParaRPr>
          </a:p>
          <a:p>
            <a:pPr>
              <a:spcBef>
                <a:spcPts val="600"/>
              </a:spcBef>
            </a:pPr>
            <a:r>
              <a:rPr lang="en-US" sz="800" kern="120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a:solidFill>
                  <a:schemeClr val="tx1"/>
                </a:solidFill>
                <a:latin typeface="Arial"/>
                <a:ea typeface="Arial Unicode MS" panose="020B0604020202020204" pitchFamily="34" charset="-128"/>
                <a:cs typeface="+mn-cs"/>
              </a:rPr>
              <a:t> </a:t>
            </a:r>
            <a:r>
              <a:rPr lang="en-US" sz="800" kern="120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a:solidFill>
                  <a:schemeClr val="tx1"/>
                </a:solidFill>
                <a:latin typeface="Arial"/>
                <a:ea typeface="Arial Unicode MS" panose="020B0604020202020204" pitchFamily="34" charset="-128"/>
                <a:cs typeface="+mn-cs"/>
              </a:rPr>
              <a:t>See </a:t>
            </a:r>
            <a:r>
              <a:rPr lang="en-US" sz="800" kern="1200">
                <a:solidFill>
                  <a:schemeClr val="tx1"/>
                </a:solidFill>
                <a:latin typeface="Arial"/>
                <a:ea typeface="Arial Unicode MS" panose="020B0604020202020204" pitchFamily="34" charset="-128"/>
                <a:cs typeface="+mn-cs"/>
                <a:hlinkClick r:id="rId3"/>
              </a:rPr>
              <a:t>www.sap.com/copyright</a:t>
            </a:r>
            <a:r>
              <a:rPr lang="en-US" sz="800" kern="1200">
                <a:solidFill>
                  <a:schemeClr val="tx1"/>
                </a:solidFill>
                <a:latin typeface="Arial"/>
                <a:ea typeface="Arial Unicode MS" panose="020B0604020202020204" pitchFamily="34" charset="-128"/>
                <a:cs typeface="+mn-cs"/>
              </a:rPr>
              <a:t> for additional trademark information and notices.</a:t>
            </a:r>
          </a:p>
        </p:txBody>
      </p:sp>
      <p:sp>
        <p:nvSpPr>
          <p:cNvPr id="44"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a:t>
            </a:r>
            <a:r>
              <a:rPr lang="en-US" sz="1100" b="1" kern="1200">
                <a:solidFill>
                  <a:schemeClr val="tx1"/>
                </a:solidFill>
                <a:latin typeface="Arial"/>
                <a:ea typeface="Arial Unicode MS" panose="020B0604020202020204" pitchFamily="34" charset="-128"/>
                <a:cs typeface="+mn-cs"/>
              </a:rPr>
              <a:t>/contactsap</a:t>
            </a:r>
          </a:p>
        </p:txBody>
      </p:sp>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a:solidFill>
                  <a:schemeClr val="tx1"/>
                </a:solidFill>
                <a:latin typeface="Arial"/>
                <a:ea typeface="Arial Unicode MS" panose="020B0604020202020204" pitchFamily="34" charset="-128"/>
                <a:cs typeface="+mn-cs"/>
              </a:rPr>
              <a:t>Follow us</a:t>
            </a:r>
          </a:p>
        </p:txBody>
      </p:sp>
      <p:pic>
        <p:nvPicPr>
          <p:cNvPr id="10" name="Linkedin icon with link">
            <a:hlinkClick r:id="rId5"/>
            <a:extLst>
              <a:ext uri="{FF2B5EF4-FFF2-40B4-BE49-F238E27FC236}">
                <a16:creationId xmlns:a16="http://schemas.microsoft.com/office/drawing/2014/main" id="{D03BED7D-4C1C-D348-B7EC-3275C42250B4}"/>
              </a:ext>
            </a:extLst>
          </p:cNvPr>
          <p:cNvPicPr>
            <a:picLocks noChangeAspect="1"/>
          </p:cNvPicPr>
          <p:nvPr userDrawn="1"/>
        </p:nvPicPr>
        <p:blipFill>
          <a:blip r:embed="rId6"/>
          <a:srcRect/>
          <a:stretch/>
        </p:blipFill>
        <p:spPr>
          <a:xfrm>
            <a:off x="2257487" y="1749959"/>
            <a:ext cx="361809" cy="361809"/>
          </a:xfrm>
          <a:prstGeom prst="rect">
            <a:avLst/>
          </a:prstGeom>
        </p:spPr>
      </p:pic>
      <p:pic>
        <p:nvPicPr>
          <p:cNvPr id="11" name="YouTube icon with link">
            <a:hlinkClick r:id="rId7"/>
            <a:extLst>
              <a:ext uri="{FF2B5EF4-FFF2-40B4-BE49-F238E27FC236}">
                <a16:creationId xmlns:a16="http://schemas.microsoft.com/office/drawing/2014/main" id="{4550E8CF-5571-DB45-85AB-8ACD63D7F0D9}"/>
              </a:ext>
            </a:extLst>
          </p:cNvPr>
          <p:cNvPicPr>
            <a:picLocks noChangeAspect="1"/>
          </p:cNvPicPr>
          <p:nvPr userDrawn="1"/>
        </p:nvPicPr>
        <p:blipFill>
          <a:blip r:embed="rId8"/>
          <a:srcRect/>
          <a:stretch/>
        </p:blipFill>
        <p:spPr>
          <a:xfrm>
            <a:off x="1666951" y="1749063"/>
            <a:ext cx="363600" cy="363600"/>
          </a:xfrm>
          <a:prstGeom prst="rect">
            <a:avLst/>
          </a:prstGeom>
        </p:spPr>
      </p:pic>
      <p:pic>
        <p:nvPicPr>
          <p:cNvPr id="12" name="Twitter icon with link">
            <a:hlinkClick r:id="rId9" tooltip="https://twitter.com/sap"/>
            <a:extLst>
              <a:ext uri="{FF2B5EF4-FFF2-40B4-BE49-F238E27FC236}">
                <a16:creationId xmlns:a16="http://schemas.microsoft.com/office/drawing/2014/main" id="{3A3DEA53-744B-5D49-B9C4-B3DD2B6F8890}"/>
              </a:ext>
            </a:extLst>
          </p:cNvPr>
          <p:cNvPicPr>
            <a:picLocks noChangeAspect="1"/>
          </p:cNvPicPr>
          <p:nvPr userDrawn="1"/>
        </p:nvPicPr>
        <p:blipFill>
          <a:blip r:embed="rId10"/>
          <a:srcRect/>
          <a:stretch/>
        </p:blipFill>
        <p:spPr>
          <a:xfrm>
            <a:off x="1078206" y="1749959"/>
            <a:ext cx="361809" cy="361809"/>
          </a:xfrm>
          <a:prstGeom prst="rect">
            <a:avLst/>
          </a:prstGeom>
        </p:spPr>
      </p:pic>
      <p:pic>
        <p:nvPicPr>
          <p:cNvPr id="13" name="Facebook icon with link">
            <a:hlinkClick r:id="rId11"/>
            <a:extLst>
              <a:ext uri="{FF2B5EF4-FFF2-40B4-BE49-F238E27FC236}">
                <a16:creationId xmlns:a16="http://schemas.microsoft.com/office/drawing/2014/main" id="{0574D7D9-99A0-C642-8DCC-BBDFBACB0C47}"/>
              </a:ext>
            </a:extLst>
          </p:cNvPr>
          <p:cNvPicPr>
            <a:picLocks noChangeAspect="1"/>
          </p:cNvPicPr>
          <p:nvPr userDrawn="1"/>
        </p:nvPicPr>
        <p:blipFill>
          <a:blip r:embed="rId12"/>
          <a:srcRect/>
          <a:stretch/>
        </p:blipFill>
        <p:spPr>
          <a:xfrm>
            <a:off x="487670" y="1749063"/>
            <a:ext cx="363600" cy="363600"/>
          </a:xfrm>
          <a:prstGeom prst="rect">
            <a:avLst/>
          </a:prstGeom>
        </p:spPr>
      </p:pic>
    </p:spTree>
    <p:extLst>
      <p:ext uri="{BB962C8B-B14F-4D97-AF65-F5344CB8AC3E}">
        <p14:creationId xmlns:p14="http://schemas.microsoft.com/office/powerpoint/2010/main" val="451925193"/>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11" name="Copyright information">
            <a:hlinkClick r:id="rId2"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www.sap.com/germany</a:t>
            </a:r>
            <a:r>
              <a:rPr lang="en-US" sz="1100" b="1" kern="1200">
                <a:solidFill>
                  <a:schemeClr val="tx1"/>
                </a:solidFill>
                <a:latin typeface="Arial"/>
                <a:ea typeface="Arial Unicode MS" panose="020B0604020202020204" pitchFamily="34" charset="-128"/>
                <a:cs typeface="+mn-cs"/>
              </a:rPr>
              <a:t>/contactsap</a:t>
            </a:r>
          </a:p>
        </p:txBody>
      </p:sp>
      <p:pic>
        <p:nvPicPr>
          <p:cNvPr id="17" name="SAP Logo" descr="SAP Logo" title="SAP Logo"/>
          <p:cNvPicPr>
            <a:picLocks noChangeAspect="1"/>
          </p:cNvPicPr>
          <p:nvPr userDrawn="1"/>
        </p:nvPicPr>
        <p:blipFill>
          <a:blip r:embed="rId3"/>
          <a:stretch>
            <a:fillRect/>
          </a:stretch>
        </p:blipFill>
        <p:spPr>
          <a:xfrm>
            <a:off x="9725565" y="5994000"/>
            <a:ext cx="1963635" cy="360000"/>
          </a:xfrm>
          <a:prstGeom prst="rect">
            <a:avLst/>
          </a:prstGeom>
        </p:spPr>
      </p:pic>
      <p:sp>
        <p:nvSpPr>
          <p:cNvPr id="32"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2021 SAP SE </a:t>
            </a:r>
            <a:r>
              <a:rPr lang="de-DE" sz="800" b="0" noProof="0"/>
              <a:t>oder ein SAP-Konzernunternehmen. Alle Rechte vorbehalten</a:t>
            </a:r>
            <a:r>
              <a:rPr lang="en-US" sz="800" b="0" noProof="0"/>
              <a:t>.</a:t>
            </a:r>
            <a:endParaRPr lang="de-DE" sz="800" kern="0">
              <a:ea typeface="Arial Unicode MS" pitchFamily="34" charset="-128"/>
              <a:cs typeface="Arial Unicode MS" pitchFamily="34" charset="-128"/>
            </a:endParaRPr>
          </a:p>
          <a:p>
            <a:pPr>
              <a:spcBef>
                <a:spcPts val="600"/>
              </a:spcBef>
            </a:pPr>
            <a:r>
              <a:rPr lang="de-DE" sz="800" kern="1200" noProof="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a:solidFill>
                  <a:schemeClr val="tx1"/>
                </a:solidFill>
                <a:effectLst/>
                <a:latin typeface="Arial"/>
                <a:ea typeface="+mn-ea"/>
                <a:cs typeface="+mn-cs"/>
              </a:rPr>
              <a:t> </a:t>
            </a:r>
            <a:r>
              <a:rPr lang="de-DE" sz="800" kern="1200" noProof="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a:solidFill>
                  <a:schemeClr val="tx1"/>
                </a:solidFill>
                <a:effectLst/>
                <a:latin typeface="Arial"/>
                <a:ea typeface="+mn-ea"/>
                <a:cs typeface="+mn-cs"/>
              </a:rPr>
              <a:t>Zusätzliche Informationen zur Marke und Vermerke finden Sie auf der Seite </a:t>
            </a:r>
            <a:r>
              <a:rPr lang="de-DE" sz="800" kern="1200" noProof="0">
                <a:solidFill>
                  <a:schemeClr val="tx1"/>
                </a:solidFill>
                <a:effectLst/>
                <a:latin typeface="Arial"/>
                <a:ea typeface="+mn-ea"/>
                <a:cs typeface="+mn-cs"/>
                <a:hlinkClick r:id="rId4"/>
              </a:rPr>
              <a:t>www.sap.com/corporate/de/legal/copyright.html</a:t>
            </a:r>
            <a:r>
              <a:rPr lang="de-DE" sz="800" kern="1200" noProof="0">
                <a:solidFill>
                  <a:schemeClr val="tx1"/>
                </a:solidFill>
                <a:effectLst/>
                <a:latin typeface="Arial"/>
                <a:ea typeface="+mn-ea"/>
                <a:cs typeface="+mn-cs"/>
              </a:rPr>
              <a:t>.</a:t>
            </a:r>
          </a:p>
        </p:txBody>
      </p:sp>
      <p:sp>
        <p:nvSpPr>
          <p:cNvPr id="20"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a:solidFill>
                  <a:schemeClr val="tx1"/>
                </a:solidFill>
                <a:latin typeface="Arial"/>
                <a:ea typeface="Arial Unicode MS" panose="020B0604020202020204" pitchFamily="34" charset="-128"/>
                <a:cs typeface="+mn-cs"/>
              </a:rPr>
              <a:t>SAP folgen auf</a:t>
            </a:r>
          </a:p>
        </p:txBody>
      </p:sp>
      <p:pic>
        <p:nvPicPr>
          <p:cNvPr id="10" name="Linkedin icon with link">
            <a:hlinkClick r:id="rId5"/>
            <a:extLst>
              <a:ext uri="{FF2B5EF4-FFF2-40B4-BE49-F238E27FC236}">
                <a16:creationId xmlns:a16="http://schemas.microsoft.com/office/drawing/2014/main" id="{7D1F0187-E2B3-E84B-B66C-2F4329298216}"/>
              </a:ext>
            </a:extLst>
          </p:cNvPr>
          <p:cNvPicPr>
            <a:picLocks noChangeAspect="1"/>
          </p:cNvPicPr>
          <p:nvPr userDrawn="1"/>
        </p:nvPicPr>
        <p:blipFill>
          <a:blip r:embed="rId6"/>
          <a:srcRect/>
          <a:stretch/>
        </p:blipFill>
        <p:spPr>
          <a:xfrm>
            <a:off x="2257487" y="1749959"/>
            <a:ext cx="361809" cy="361809"/>
          </a:xfrm>
          <a:prstGeom prst="rect">
            <a:avLst/>
          </a:prstGeom>
        </p:spPr>
      </p:pic>
      <p:pic>
        <p:nvPicPr>
          <p:cNvPr id="12" name="YouTube icon with link">
            <a:hlinkClick r:id="rId7"/>
            <a:extLst>
              <a:ext uri="{FF2B5EF4-FFF2-40B4-BE49-F238E27FC236}">
                <a16:creationId xmlns:a16="http://schemas.microsoft.com/office/drawing/2014/main" id="{E3EFD77E-732B-3042-869E-DD34D616C8DC}"/>
              </a:ext>
            </a:extLst>
          </p:cNvPr>
          <p:cNvPicPr>
            <a:picLocks noChangeAspect="1"/>
          </p:cNvPicPr>
          <p:nvPr userDrawn="1"/>
        </p:nvPicPr>
        <p:blipFill>
          <a:blip r:embed="rId8"/>
          <a:srcRect/>
          <a:stretch/>
        </p:blipFill>
        <p:spPr>
          <a:xfrm>
            <a:off x="1666951" y="1749063"/>
            <a:ext cx="363600" cy="363600"/>
          </a:xfrm>
          <a:prstGeom prst="rect">
            <a:avLst/>
          </a:prstGeom>
        </p:spPr>
      </p:pic>
      <p:pic>
        <p:nvPicPr>
          <p:cNvPr id="13" name="Twitter icon with link">
            <a:hlinkClick r:id="rId9" tooltip="https://twitter.com/sap"/>
            <a:extLst>
              <a:ext uri="{FF2B5EF4-FFF2-40B4-BE49-F238E27FC236}">
                <a16:creationId xmlns:a16="http://schemas.microsoft.com/office/drawing/2014/main" id="{F964F380-9DA3-B140-A34E-13AB1317334E}"/>
              </a:ext>
            </a:extLst>
          </p:cNvPr>
          <p:cNvPicPr>
            <a:picLocks noChangeAspect="1"/>
          </p:cNvPicPr>
          <p:nvPr userDrawn="1"/>
        </p:nvPicPr>
        <p:blipFill>
          <a:blip r:embed="rId10"/>
          <a:srcRect/>
          <a:stretch/>
        </p:blipFill>
        <p:spPr>
          <a:xfrm>
            <a:off x="1078206" y="1749959"/>
            <a:ext cx="361809" cy="361809"/>
          </a:xfrm>
          <a:prstGeom prst="rect">
            <a:avLst/>
          </a:prstGeom>
        </p:spPr>
      </p:pic>
      <p:pic>
        <p:nvPicPr>
          <p:cNvPr id="14" name="Facebook icon with link">
            <a:hlinkClick r:id="rId11"/>
            <a:extLst>
              <a:ext uri="{FF2B5EF4-FFF2-40B4-BE49-F238E27FC236}">
                <a16:creationId xmlns:a16="http://schemas.microsoft.com/office/drawing/2014/main" id="{2F0BB96A-1F55-4D49-8BC7-DCE332FFA2FB}"/>
              </a:ext>
            </a:extLst>
          </p:cNvPr>
          <p:cNvPicPr>
            <a:picLocks noChangeAspect="1"/>
          </p:cNvPicPr>
          <p:nvPr userDrawn="1"/>
        </p:nvPicPr>
        <p:blipFill>
          <a:blip r:embed="rId12"/>
          <a:srcRect/>
          <a:stretch/>
        </p:blipFill>
        <p:spPr>
          <a:xfrm>
            <a:off x="487670" y="1749063"/>
            <a:ext cx="363600" cy="363600"/>
          </a:xfrm>
          <a:prstGeom prst="rect">
            <a:avLst/>
          </a:prstGeom>
        </p:spPr>
      </p:pic>
    </p:spTree>
    <p:extLst>
      <p:ext uri="{BB962C8B-B14F-4D97-AF65-F5344CB8AC3E}">
        <p14:creationId xmlns:p14="http://schemas.microsoft.com/office/powerpoint/2010/main" val="1911862759"/>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4 icons">
    <p:spTree>
      <p:nvGrpSpPr>
        <p:cNvPr id="1" name=""/>
        <p:cNvGrpSpPr/>
        <p:nvPr/>
      </p:nvGrpSpPr>
      <p:grpSpPr>
        <a:xfrm>
          <a:off x="0" y="0"/>
          <a:ext cx="0" cy="0"/>
          <a:chOff x="0" y="0"/>
          <a:chExt cx="0" cy="0"/>
        </a:xfrm>
      </p:grpSpPr>
      <p:sp>
        <p:nvSpPr>
          <p:cNvPr id="30" name="Text Placeholder 29"/>
          <p:cNvSpPr>
            <a:spLocks noGrp="1"/>
          </p:cNvSpPr>
          <p:nvPr>
            <p:ph type="body" sz="quarter" idx="18" hasCustomPrompt="1"/>
          </p:nvPr>
        </p:nvSpPr>
        <p:spPr>
          <a:xfrm>
            <a:off x="354868" y="4318989"/>
            <a:ext cx="2597572" cy="431800"/>
          </a:xfrm>
        </p:spPr>
        <p:txBody>
          <a:bodyPr anchor="ctr">
            <a:normAutofit/>
          </a:bodyPr>
          <a:lstStyle>
            <a:lvl1pPr marL="0" indent="0" algn="ctr">
              <a:buNone/>
              <a:defRPr sz="2200" cap="all" baseline="0">
                <a:solidFill>
                  <a:schemeClr val="tx1"/>
                </a:solidFill>
              </a:defRPr>
            </a:lvl1pPr>
          </a:lstStyle>
          <a:p>
            <a:pPr lvl="0"/>
            <a:r>
              <a:rPr lang="en-US"/>
              <a:t>Title Here</a:t>
            </a:r>
          </a:p>
        </p:txBody>
      </p:sp>
      <p:sp>
        <p:nvSpPr>
          <p:cNvPr id="32" name="Text Placeholder 29"/>
          <p:cNvSpPr>
            <a:spLocks noGrp="1"/>
          </p:cNvSpPr>
          <p:nvPr>
            <p:ph type="body" sz="quarter" idx="19" hasCustomPrompt="1"/>
          </p:nvPr>
        </p:nvSpPr>
        <p:spPr>
          <a:xfrm>
            <a:off x="3317491" y="4318989"/>
            <a:ext cx="2597572" cy="431800"/>
          </a:xfr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200" cap="all" baseline="0">
                <a:solidFill>
                  <a:schemeClr val="tx1"/>
                </a:solidFill>
              </a:defRPr>
            </a:lvl1pPr>
          </a:lstStyle>
          <a:p>
            <a:pPr lvl="0"/>
            <a:r>
              <a:rPr lang="en-US"/>
              <a:t>Title Here</a:t>
            </a:r>
          </a:p>
        </p:txBody>
      </p:sp>
      <p:sp>
        <p:nvSpPr>
          <p:cNvPr id="33" name="Text Placeholder 29"/>
          <p:cNvSpPr>
            <a:spLocks noGrp="1"/>
          </p:cNvSpPr>
          <p:nvPr>
            <p:ph type="body" sz="quarter" idx="20" hasCustomPrompt="1"/>
          </p:nvPr>
        </p:nvSpPr>
        <p:spPr>
          <a:xfrm>
            <a:off x="6280114" y="4318989"/>
            <a:ext cx="2597572" cy="431800"/>
          </a:xfrm>
        </p:spPr>
        <p:txBody>
          <a:bodyPr anchor="ctr">
            <a:normAutofit/>
          </a:bodyPr>
          <a:lstStyle>
            <a:lvl1pPr marL="0" indent="0" algn="ctr">
              <a:buNone/>
              <a:defRPr sz="2200" cap="all" baseline="0">
                <a:solidFill>
                  <a:schemeClr val="tx1"/>
                </a:solidFill>
              </a:defRPr>
            </a:lvl1pPr>
          </a:lstStyle>
          <a:p>
            <a:pPr lvl="0"/>
            <a:r>
              <a:rPr lang="en-US"/>
              <a:t>Title Here</a:t>
            </a:r>
          </a:p>
        </p:txBody>
      </p:sp>
      <p:sp>
        <p:nvSpPr>
          <p:cNvPr id="34" name="Text Placeholder 29"/>
          <p:cNvSpPr>
            <a:spLocks noGrp="1"/>
          </p:cNvSpPr>
          <p:nvPr>
            <p:ph type="body" sz="quarter" idx="21" hasCustomPrompt="1"/>
          </p:nvPr>
        </p:nvSpPr>
        <p:spPr>
          <a:xfrm>
            <a:off x="9242736" y="4318989"/>
            <a:ext cx="2597572" cy="431800"/>
          </a:xfrm>
        </p:spPr>
        <p:txBody>
          <a:bodyPr anchor="ctr">
            <a:normAutofit/>
          </a:bodyPr>
          <a:lstStyle>
            <a:lvl1pPr marL="0" indent="0" algn="ctr">
              <a:buNone/>
              <a:defRPr sz="2200" b="0" cap="all" baseline="0">
                <a:solidFill>
                  <a:schemeClr val="tx1"/>
                </a:solidFill>
              </a:defRPr>
            </a:lvl1pPr>
          </a:lstStyle>
          <a:p>
            <a:pPr lvl="0"/>
            <a:r>
              <a:rPr lang="en-US"/>
              <a:t>Title Here</a:t>
            </a:r>
          </a:p>
        </p:txBody>
      </p:sp>
      <p:sp>
        <p:nvSpPr>
          <p:cNvPr id="35" name="Text Placeholder 29"/>
          <p:cNvSpPr>
            <a:spLocks noGrp="1"/>
          </p:cNvSpPr>
          <p:nvPr>
            <p:ph type="body" sz="quarter" idx="22" hasCustomPrompt="1"/>
          </p:nvPr>
        </p:nvSpPr>
        <p:spPr>
          <a:xfrm>
            <a:off x="354868" y="4792808"/>
            <a:ext cx="2597572" cy="1226993"/>
          </a:xfrm>
        </p:spPr>
        <p:txBody>
          <a:bodyPr anchor="t">
            <a:normAutofit/>
          </a:bodyPr>
          <a:lstStyle>
            <a:lvl1pPr marL="0" indent="0" algn="just">
              <a:buNone/>
              <a:defRPr sz="1800" b="0">
                <a:solidFill>
                  <a:schemeClr val="tx1"/>
                </a:solidFill>
              </a:defRPr>
            </a:lvl1pPr>
          </a:lstStyle>
          <a:p>
            <a:pPr lvl="0"/>
            <a:r>
              <a:rPr lang="en-US"/>
              <a:t>Short description here</a:t>
            </a:r>
          </a:p>
        </p:txBody>
      </p:sp>
      <p:sp>
        <p:nvSpPr>
          <p:cNvPr id="36" name="Text Placeholder 29"/>
          <p:cNvSpPr>
            <a:spLocks noGrp="1"/>
          </p:cNvSpPr>
          <p:nvPr>
            <p:ph type="body" sz="quarter" idx="23" hasCustomPrompt="1"/>
          </p:nvPr>
        </p:nvSpPr>
        <p:spPr>
          <a:xfrm>
            <a:off x="3317491" y="4792808"/>
            <a:ext cx="2597572" cy="1226993"/>
          </a:xfrm>
        </p:spPr>
        <p:txBody>
          <a:bodyPr anchor="t">
            <a:normAutofit/>
          </a:bodyPr>
          <a:lstStyle>
            <a:lvl1pPr marL="0" indent="0" algn="just">
              <a:buNone/>
              <a:defRPr sz="1800">
                <a:solidFill>
                  <a:schemeClr val="tx1"/>
                </a:solidFill>
              </a:defRPr>
            </a:lvl1pPr>
          </a:lstStyle>
          <a:p>
            <a:pPr lvl="0"/>
            <a:r>
              <a:rPr lang="en-US"/>
              <a:t>Short description here</a:t>
            </a:r>
          </a:p>
        </p:txBody>
      </p:sp>
      <p:sp>
        <p:nvSpPr>
          <p:cNvPr id="37" name="Text Placeholder 29"/>
          <p:cNvSpPr>
            <a:spLocks noGrp="1"/>
          </p:cNvSpPr>
          <p:nvPr>
            <p:ph type="body" sz="quarter" idx="24" hasCustomPrompt="1"/>
          </p:nvPr>
        </p:nvSpPr>
        <p:spPr>
          <a:xfrm>
            <a:off x="6280114" y="4792808"/>
            <a:ext cx="2597572" cy="1226993"/>
          </a:xfrm>
        </p:spPr>
        <p:txBody>
          <a:bodyPr anchor="t">
            <a:normAutofit/>
          </a:bodyPr>
          <a:lstStyle>
            <a:lvl1pPr marL="0" indent="0" algn="just">
              <a:buNone/>
              <a:defRPr sz="1800">
                <a:solidFill>
                  <a:schemeClr val="tx1"/>
                </a:solidFill>
              </a:defRPr>
            </a:lvl1pPr>
          </a:lstStyle>
          <a:p>
            <a:pPr lvl="0"/>
            <a:r>
              <a:rPr lang="en-US"/>
              <a:t>Short description here</a:t>
            </a:r>
          </a:p>
        </p:txBody>
      </p:sp>
      <p:sp>
        <p:nvSpPr>
          <p:cNvPr id="38" name="Text Placeholder 29"/>
          <p:cNvSpPr>
            <a:spLocks noGrp="1"/>
          </p:cNvSpPr>
          <p:nvPr>
            <p:ph type="body" sz="quarter" idx="25" hasCustomPrompt="1"/>
          </p:nvPr>
        </p:nvSpPr>
        <p:spPr>
          <a:xfrm>
            <a:off x="9242736" y="4792808"/>
            <a:ext cx="2597572" cy="1226993"/>
          </a:xfrm>
        </p:spPr>
        <p:txBody>
          <a:bodyPr anchor="t">
            <a:normAutofit/>
          </a:bodyPr>
          <a:lstStyle>
            <a:lvl1pPr marL="0" indent="0" algn="just">
              <a:buNone/>
              <a:defRPr sz="1800">
                <a:solidFill>
                  <a:schemeClr val="tx1"/>
                </a:solidFill>
              </a:defRPr>
            </a:lvl1pPr>
          </a:lstStyle>
          <a:p>
            <a:pPr lvl="0"/>
            <a:r>
              <a:rPr lang="en-US"/>
              <a:t>Short description here</a:t>
            </a:r>
          </a:p>
        </p:txBody>
      </p:sp>
      <p:sp>
        <p:nvSpPr>
          <p:cNvPr id="31" name="Text Placeholder 7"/>
          <p:cNvSpPr>
            <a:spLocks noGrp="1"/>
          </p:cNvSpPr>
          <p:nvPr>
            <p:ph type="body" sz="quarter" idx="26" hasCustomPrompt="1"/>
          </p:nvPr>
        </p:nvSpPr>
        <p:spPr>
          <a:xfrm>
            <a:off x="354868" y="1686031"/>
            <a:ext cx="2597572" cy="2596896"/>
          </a:xfrm>
          <a:prstGeom prst="ellipse">
            <a:avLst/>
          </a:prstGeom>
          <a:solidFill>
            <a:schemeClr val="accent1"/>
          </a:solidFill>
        </p:spPr>
        <p:txBody>
          <a:bodyPr vert="horz" lIns="91440" tIns="45720" rIns="91440" bIns="45720" rtlCol="0" anchor="ctr">
            <a:normAutofit/>
          </a:bodyPr>
          <a:lstStyle>
            <a:lvl1pPr marL="0" indent="0" algn="ctr">
              <a:buNone/>
              <a:defRPr lang="en-US" sz="10000">
                <a:solidFill>
                  <a:schemeClr val="bg1"/>
                </a:solidFill>
                <a:latin typeface="FontAwesome" pitchFamily="2" charset="0"/>
              </a:defRPr>
            </a:lvl1pPr>
          </a:lstStyle>
          <a:p>
            <a:pPr lvl="0"/>
            <a:r>
              <a:rPr lang="en-US"/>
              <a:t></a:t>
            </a:r>
          </a:p>
        </p:txBody>
      </p:sp>
      <p:sp>
        <p:nvSpPr>
          <p:cNvPr id="42" name="Text Placeholder 7"/>
          <p:cNvSpPr>
            <a:spLocks noGrp="1"/>
          </p:cNvSpPr>
          <p:nvPr>
            <p:ph type="body" sz="quarter" idx="27" hasCustomPrompt="1"/>
          </p:nvPr>
        </p:nvSpPr>
        <p:spPr>
          <a:xfrm>
            <a:off x="3314330" y="1686031"/>
            <a:ext cx="2597572" cy="2596896"/>
          </a:xfrm>
          <a:prstGeom prst="ellipse">
            <a:avLst/>
          </a:prstGeom>
          <a:solidFill>
            <a:schemeClr val="accent2"/>
          </a:solidFill>
        </p:spPr>
        <p:txBody>
          <a:bodyPr vert="horz" lIns="91440" tIns="45720" rIns="91440" bIns="45720" rtlCol="0" anchor="ctr">
            <a:normAutofit/>
          </a:bodyPr>
          <a:lstStyle>
            <a:lvl1pPr marL="0" indent="0" algn="ctr">
              <a:buNone/>
              <a:defRPr lang="en-US" sz="10000">
                <a:solidFill>
                  <a:schemeClr val="bg1"/>
                </a:solidFill>
                <a:latin typeface="FontAwesome" pitchFamily="2" charset="0"/>
              </a:defRPr>
            </a:lvl1pPr>
          </a:lstStyle>
          <a:p>
            <a:pPr lvl="0"/>
            <a:r>
              <a:rPr lang="en-US"/>
              <a:t></a:t>
            </a:r>
          </a:p>
        </p:txBody>
      </p:sp>
      <p:sp>
        <p:nvSpPr>
          <p:cNvPr id="43" name="Text Placeholder 7"/>
          <p:cNvSpPr>
            <a:spLocks noGrp="1"/>
          </p:cNvSpPr>
          <p:nvPr>
            <p:ph type="body" sz="quarter" idx="28" hasCustomPrompt="1"/>
          </p:nvPr>
        </p:nvSpPr>
        <p:spPr>
          <a:xfrm>
            <a:off x="6281694" y="1686031"/>
            <a:ext cx="2597572" cy="2596896"/>
          </a:xfrm>
          <a:prstGeom prst="ellipse">
            <a:avLst/>
          </a:prstGeom>
          <a:solidFill>
            <a:schemeClr val="accent3"/>
          </a:solidFill>
        </p:spPr>
        <p:txBody>
          <a:bodyPr vert="horz" lIns="91440" tIns="45720" rIns="91440" bIns="45720" rtlCol="0" anchor="ctr">
            <a:normAutofit/>
          </a:bodyPr>
          <a:lstStyle>
            <a:lvl1pPr marL="0" indent="0" algn="ctr">
              <a:buNone/>
              <a:defRPr lang="en-US" sz="10000">
                <a:solidFill>
                  <a:schemeClr val="bg1"/>
                </a:solidFill>
                <a:latin typeface="FontAwesome" pitchFamily="2" charset="0"/>
              </a:defRPr>
            </a:lvl1pPr>
          </a:lstStyle>
          <a:p>
            <a:pPr lvl="0"/>
            <a:r>
              <a:rPr lang="en-US"/>
              <a:t></a:t>
            </a:r>
          </a:p>
        </p:txBody>
      </p:sp>
      <p:sp>
        <p:nvSpPr>
          <p:cNvPr id="44" name="Text Placeholder 7"/>
          <p:cNvSpPr>
            <a:spLocks noGrp="1"/>
          </p:cNvSpPr>
          <p:nvPr>
            <p:ph type="body" sz="quarter" idx="29" hasCustomPrompt="1"/>
          </p:nvPr>
        </p:nvSpPr>
        <p:spPr>
          <a:xfrm>
            <a:off x="9249057" y="1686031"/>
            <a:ext cx="2597572" cy="2596896"/>
          </a:xfrm>
          <a:prstGeom prst="ellipse">
            <a:avLst/>
          </a:prstGeom>
          <a:solidFill>
            <a:schemeClr val="accent4"/>
          </a:solidFill>
        </p:spPr>
        <p:txBody>
          <a:bodyPr vert="horz" lIns="91440" tIns="45720" rIns="91440" bIns="45720" rtlCol="0" anchor="ctr">
            <a:normAutofit/>
          </a:bodyPr>
          <a:lstStyle>
            <a:lvl1pPr marL="0" indent="0" algn="ctr">
              <a:buNone/>
              <a:defRPr lang="en-US" sz="10000">
                <a:solidFill>
                  <a:schemeClr val="bg1"/>
                </a:solidFill>
                <a:latin typeface="FontAwesome" pitchFamily="2" charset="0"/>
              </a:defRPr>
            </a:lvl1pPr>
          </a:lstStyle>
          <a:p>
            <a:pPr lvl="0"/>
            <a:r>
              <a:rPr lang="en-US"/>
              <a:t></a:t>
            </a:r>
          </a:p>
        </p:txBody>
      </p:sp>
      <p:sp>
        <p:nvSpPr>
          <p:cNvPr id="25" name="Title 1">
            <a:extLst>
              <a:ext uri="{FF2B5EF4-FFF2-40B4-BE49-F238E27FC236}">
                <a16:creationId xmlns:a16="http://schemas.microsoft.com/office/drawing/2014/main" id="{C8E07628-EA2C-46DB-BB99-B68F0E706576}"/>
              </a:ext>
            </a:extLst>
          </p:cNvPr>
          <p:cNvSpPr>
            <a:spLocks noGrp="1"/>
          </p:cNvSpPr>
          <p:nvPr>
            <p:ph type="title"/>
          </p:nvPr>
        </p:nvSpPr>
        <p:spPr>
          <a:xfrm>
            <a:off x="840007" y="365126"/>
            <a:ext cx="10518338" cy="1325563"/>
          </a:xfrm>
        </p:spPr>
        <p:txBody>
          <a:bodyPr/>
          <a:lstStyle/>
          <a:p>
            <a:r>
              <a:rPr lang="en-US"/>
              <a:t>Click to edit Master title style</a:t>
            </a:r>
          </a:p>
        </p:txBody>
      </p:sp>
    </p:spTree>
    <p:extLst>
      <p:ext uri="{BB962C8B-B14F-4D97-AF65-F5344CB8AC3E}">
        <p14:creationId xmlns:p14="http://schemas.microsoft.com/office/powerpoint/2010/main" val="36395644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Content - Chap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5E831-A3B9-4C4A-B5E4-FDB5CE9D2866}"/>
              </a:ext>
            </a:extLst>
          </p:cNvPr>
          <p:cNvSpPr>
            <a:spLocks noGrp="1"/>
          </p:cNvSpPr>
          <p:nvPr>
            <p:ph type="title"/>
          </p:nvPr>
        </p:nvSpPr>
        <p:spPr>
          <a:xfrm>
            <a:off x="1725251" y="365126"/>
            <a:ext cx="9631506"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BF9341DE-7CD9-4174-8D57-A601D0B30007}"/>
              </a:ext>
            </a:extLst>
          </p:cNvPr>
          <p:cNvSpPr>
            <a:spLocks noGrp="1"/>
          </p:cNvSpPr>
          <p:nvPr>
            <p:ph idx="1"/>
          </p:nvPr>
        </p:nvSpPr>
        <p:spPr>
          <a:xfrm>
            <a:off x="838419" y="2132856"/>
            <a:ext cx="10518338" cy="40441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3CAD4A-07D3-455F-9C6A-5D8332D18447}"/>
              </a:ext>
            </a:extLst>
          </p:cNvPr>
          <p:cNvSpPr>
            <a:spLocks noGrp="1"/>
          </p:cNvSpPr>
          <p:nvPr>
            <p:ph type="dt" sz="half" idx="10"/>
          </p:nvPr>
        </p:nvSpPr>
        <p:spPr/>
        <p:txBody>
          <a:bodyPr/>
          <a:lstStyle>
            <a:lvl1pPr>
              <a:defRPr>
                <a:solidFill>
                  <a:schemeClr val="bg1">
                    <a:lumMod val="65000"/>
                  </a:schemeClr>
                </a:solidFill>
              </a:defRPr>
            </a:lvl1pPr>
          </a:lstStyle>
          <a:p>
            <a:endParaRPr lang="en-US"/>
          </a:p>
        </p:txBody>
      </p:sp>
      <p:sp>
        <p:nvSpPr>
          <p:cNvPr id="5" name="Footer Placeholder 4">
            <a:extLst>
              <a:ext uri="{FF2B5EF4-FFF2-40B4-BE49-F238E27FC236}">
                <a16:creationId xmlns:a16="http://schemas.microsoft.com/office/drawing/2014/main" id="{B910746E-C061-4D99-AA02-B2F40BD3CC21}"/>
              </a:ext>
            </a:extLst>
          </p:cNvPr>
          <p:cNvSpPr>
            <a:spLocks noGrp="1"/>
          </p:cNvSpPr>
          <p:nvPr>
            <p:ph type="ftr" sz="quarter" idx="11"/>
          </p:nvPr>
        </p:nvSpPr>
        <p:spPr/>
        <p:txBody>
          <a:bodyPr/>
          <a:lstStyle>
            <a:lvl1pPr>
              <a:defRPr>
                <a:solidFill>
                  <a:schemeClr val="bg1">
                    <a:lumMod val="65000"/>
                  </a:schemeClr>
                </a:solidFill>
              </a:defRPr>
            </a:lvl1pPr>
          </a:lstStyle>
          <a:p>
            <a:endParaRPr lang="en-US"/>
          </a:p>
        </p:txBody>
      </p:sp>
      <p:sp>
        <p:nvSpPr>
          <p:cNvPr id="6" name="Slide Number Placeholder 5">
            <a:extLst>
              <a:ext uri="{FF2B5EF4-FFF2-40B4-BE49-F238E27FC236}">
                <a16:creationId xmlns:a16="http://schemas.microsoft.com/office/drawing/2014/main" id="{DDFFC427-481A-4056-81DC-D3D394E52FB9}"/>
              </a:ext>
            </a:extLst>
          </p:cNvPr>
          <p:cNvSpPr>
            <a:spLocks noGrp="1"/>
          </p:cNvSpPr>
          <p:nvPr>
            <p:ph type="sldNum" sz="quarter" idx="12"/>
          </p:nvPr>
        </p:nvSpPr>
        <p:spPr/>
        <p:txBody>
          <a:bodyPr/>
          <a:lstStyle>
            <a:lvl1pPr>
              <a:defRPr>
                <a:solidFill>
                  <a:schemeClr val="bg1">
                    <a:lumMod val="65000"/>
                  </a:schemeClr>
                </a:solidFill>
              </a:defRPr>
            </a:lvl1pPr>
          </a:lstStyle>
          <a:p>
            <a:fld id="{384C1B73-65CF-4C34-A1F6-0BC6CF18289B}" type="slidenum">
              <a:rPr lang="en-US" smtClean="0"/>
              <a:t>‹#›</a:t>
            </a:fld>
            <a:endParaRPr lang="en-US"/>
          </a:p>
        </p:txBody>
      </p:sp>
      <p:grpSp>
        <p:nvGrpSpPr>
          <p:cNvPr id="12" name="Group 11">
            <a:extLst>
              <a:ext uri="{FF2B5EF4-FFF2-40B4-BE49-F238E27FC236}">
                <a16:creationId xmlns:a16="http://schemas.microsoft.com/office/drawing/2014/main" id="{CE608FDF-EC40-4DA3-A9E4-A554105B63C4}"/>
              </a:ext>
            </a:extLst>
          </p:cNvPr>
          <p:cNvGrpSpPr/>
          <p:nvPr/>
        </p:nvGrpSpPr>
        <p:grpSpPr>
          <a:xfrm>
            <a:off x="11499594" y="6525345"/>
            <a:ext cx="576214" cy="456767"/>
            <a:chOff x="4223792" y="1196752"/>
            <a:chExt cx="988391" cy="783704"/>
          </a:xfrm>
        </p:grpSpPr>
        <p:sp>
          <p:nvSpPr>
            <p:cNvPr id="13" name="Freeform: Shape 12">
              <a:extLst>
                <a:ext uri="{FF2B5EF4-FFF2-40B4-BE49-F238E27FC236}">
                  <a16:creationId xmlns:a16="http://schemas.microsoft.com/office/drawing/2014/main" id="{39CDD03B-A3A0-4362-9DCF-97D2EBD17A0C}"/>
                </a:ext>
              </a:extLst>
            </p:cNvPr>
            <p:cNvSpPr>
              <a:spLocks/>
            </p:cNvSpPr>
            <p:nvPr userDrawn="1"/>
          </p:nvSpPr>
          <p:spPr bwMode="auto">
            <a:xfrm>
              <a:off x="4511824" y="1196752"/>
              <a:ext cx="700359" cy="783704"/>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solidFill>
              <a:schemeClr val="accent1"/>
            </a:solidFill>
            <a:ln w="57150">
              <a:noFill/>
              <a:prstDash val="solid"/>
            </a:ln>
            <a:effectLst>
              <a:outerShdw blurRad="381000" dist="177800" dir="2700000" algn="tl" rotWithShape="0">
                <a:prstClr val="black">
                  <a:alpha val="0"/>
                </a:prstClr>
              </a:outerShdw>
            </a:effectLst>
          </p:spPr>
          <p:txBody>
            <a:bodyPr vert="horz" wrap="square" lIns="51435" tIns="25718" rIns="51435" bIns="25718" numCol="1" anchor="ctr" anchorCtr="0" compatLnSpc="1">
              <a:prstTxWarp prst="textNoShape">
                <a:avLst/>
              </a:prstTxWarp>
            </a:bodyPr>
            <a:lstStyle/>
            <a:p>
              <a:pPr algn="ctr"/>
              <a:endParaRPr lang="en-US" sz="4050" b="1">
                <a:solidFill>
                  <a:schemeClr val="accent2"/>
                </a:solidFill>
              </a:endParaRPr>
            </a:p>
          </p:txBody>
        </p:sp>
        <p:sp>
          <p:nvSpPr>
            <p:cNvPr id="14" name="Freeform: Shape 13">
              <a:extLst>
                <a:ext uri="{FF2B5EF4-FFF2-40B4-BE49-F238E27FC236}">
                  <a16:creationId xmlns:a16="http://schemas.microsoft.com/office/drawing/2014/main" id="{C7EB06B7-8C9E-4C84-A80A-4828E633FD12}"/>
                </a:ext>
              </a:extLst>
            </p:cNvPr>
            <p:cNvSpPr>
              <a:spLocks/>
            </p:cNvSpPr>
            <p:nvPr userDrawn="1"/>
          </p:nvSpPr>
          <p:spPr bwMode="auto">
            <a:xfrm>
              <a:off x="4223792" y="1376317"/>
              <a:ext cx="196302" cy="219664"/>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solidFill>
              <a:schemeClr val="accent1"/>
            </a:solidFill>
            <a:ln w="57150">
              <a:noFill/>
              <a:prstDash val="solid"/>
            </a:ln>
            <a:effectLst>
              <a:outerShdw blurRad="381000" dist="177800" dir="2700000" algn="tl" rotWithShape="0">
                <a:prstClr val="black">
                  <a:alpha val="50000"/>
                </a:prstClr>
              </a:outerShdw>
            </a:effectLst>
          </p:spPr>
          <p:txBody>
            <a:bodyPr vert="horz" wrap="square" lIns="51435" tIns="25718" rIns="51435" bIns="25718" numCol="1" anchor="ctr" anchorCtr="0" compatLnSpc="1">
              <a:prstTxWarp prst="textNoShape">
                <a:avLst/>
              </a:prstTxWarp>
            </a:bodyPr>
            <a:lstStyle/>
            <a:p>
              <a:pPr algn="ctr"/>
              <a:endParaRPr lang="en-US" sz="4050" b="1">
                <a:solidFill>
                  <a:schemeClr val="accent2"/>
                </a:solidFill>
              </a:endParaRPr>
            </a:p>
          </p:txBody>
        </p:sp>
      </p:grpSp>
    </p:spTree>
    <p:extLst>
      <p:ext uri="{BB962C8B-B14F-4D97-AF65-F5344CB8AC3E}">
        <p14:creationId xmlns:p14="http://schemas.microsoft.com/office/powerpoint/2010/main" val="4160939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2020</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pic>
        <p:nvPicPr>
          <p:cNvPr id="10" name="Picture 9">
            <a:extLst>
              <a:ext uri="{FF2B5EF4-FFF2-40B4-BE49-F238E27FC236}">
                <a16:creationId xmlns:a16="http://schemas.microsoft.com/office/drawing/2014/main" id="{B745DC53-E10A-4EEB-9A96-3C34AA72B27D}"/>
              </a:ext>
            </a:extLst>
          </p:cNvPr>
          <p:cNvPicPr>
            <a:picLocks noChangeAspect="1"/>
          </p:cNvPicPr>
          <p:nvPr userDrawn="1"/>
        </p:nvPicPr>
        <p:blipFill>
          <a:blip r:embed="rId2"/>
          <a:stretch>
            <a:fillRect/>
          </a:stretch>
        </p:blipFill>
        <p:spPr>
          <a:xfrm>
            <a:off x="9437485" y="5948205"/>
            <a:ext cx="2571429" cy="773270"/>
          </a:xfrm>
          <a:prstGeom prst="rect">
            <a:avLst/>
          </a:prstGeom>
          <a:solidFill>
            <a:schemeClr val="bg1"/>
          </a:solidFill>
          <a:effectLst/>
        </p:spPr>
      </p:pic>
    </p:spTree>
    <p:extLst>
      <p:ext uri="{BB962C8B-B14F-4D97-AF65-F5344CB8AC3E}">
        <p14:creationId xmlns:p14="http://schemas.microsoft.com/office/powerpoint/2010/main" val="304804629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410952787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100898527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2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a:solidFill>
                  <a:schemeClr val="tx1"/>
                </a:solidFill>
              </a:rPr>
              <a:t>2021 SAP SE or an SAP affiliate company. All rights reserved.  </a:t>
            </a:r>
            <a:r>
              <a:rPr kumimoji="0" lang="en-US" sz="600" b="0" i="0" u="none" kern="0" baseline="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5" r:id="rId3"/>
    <p:sldLayoutId id="2147483741" r:id="rId4"/>
    <p:sldLayoutId id="2147483765" r:id="rId5"/>
    <p:sldLayoutId id="2147483767" r:id="rId6"/>
    <p:sldLayoutId id="2147483743" r:id="rId7"/>
    <p:sldLayoutId id="2147483774" r:id="rId8"/>
    <p:sldLayoutId id="2147483745" r:id="rId9"/>
    <p:sldLayoutId id="2147483760" r:id="rId10"/>
    <p:sldLayoutId id="2147483768" r:id="rId11"/>
    <p:sldLayoutId id="2147483769" r:id="rId12"/>
    <p:sldLayoutId id="2147483770" r:id="rId13"/>
    <p:sldLayoutId id="2147483744" r:id="rId14"/>
    <p:sldLayoutId id="2147483757" r:id="rId15"/>
    <p:sldLayoutId id="2147483748" r:id="rId16"/>
    <p:sldLayoutId id="2147483771" r:id="rId17"/>
    <p:sldLayoutId id="2147483763" r:id="rId18"/>
    <p:sldLayoutId id="2147483751" r:id="rId19"/>
    <p:sldLayoutId id="2147483756" r:id="rId20"/>
    <p:sldLayoutId id="2147483740" r:id="rId21"/>
    <p:sldLayoutId id="2147483754" r:id="rId22"/>
    <p:sldLayoutId id="2147483755" r:id="rId23"/>
    <p:sldLayoutId id="2147483799" r:id="rId24"/>
    <p:sldLayoutId id="2147483801" r:id="rId25"/>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hyperlink" Target="https://jam4.sapjam.com/groups/Gzf5XdkPWGfbHBh64LWTdv/overview_page/IxijsCiHussFYCnESiIava" TargetMode="External"/><Relationship Id="rId3" Type="http://schemas.openxmlformats.org/officeDocument/2006/relationships/hyperlink" Target="https://jam4.sapjam.com/groups/Gzf5XdkPWGfbHBh64LWTdv/overview_page/gMdeShwumKtD8NLT2bFRy5" TargetMode="External"/><Relationship Id="rId7" Type="http://schemas.openxmlformats.org/officeDocument/2006/relationships/hyperlink" Target="https://jam4.sapjam.com/blogs/show/FUXNaocl43fsb2mUqaD6GG"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hyperlink" Target="https://partneredge.sap.com/en/library/education/products/emp_mng/hcm/sell/e_ep_sap_workzone_for_hr_unlocking_a_new_workplace_experience.html" TargetMode="External"/><Relationship Id="rId5" Type="http://schemas.openxmlformats.org/officeDocument/2006/relationships/hyperlink" Target="https://jam4.sapjam.com/groups/8CM1sEjrBvPhgTUPYWxSAX/content?folder_id=SGocux1hPelKKcepsamVsp" TargetMode="External"/><Relationship Id="rId4" Type="http://schemas.openxmlformats.org/officeDocument/2006/relationships/hyperlink" Target="https://sapdemostore.com/sap/bc/ui5_ui5/sap/yunifiedstore/index.html#/scenario/16520" TargetMode="External"/><Relationship Id="rId9" Type="http://schemas.openxmlformats.org/officeDocument/2006/relationships/image" Target="../media/image57.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hyperlink" Target="https://employeeexperience.surveys.sap.com/jfe/preview/SV_50cnPTihVLcPmM6?Q_CHL=preview&amp;Q_SurveyVersionID=current" TargetMode="External"/><Relationship Id="rId2" Type="http://schemas.openxmlformats.org/officeDocument/2006/relationships/hyperlink" Target="mailto:desiree.moeller@sap.com" TargetMode="External"/><Relationship Id="rId1" Type="http://schemas.openxmlformats.org/officeDocument/2006/relationships/slideLayout" Target="../slideLayouts/slideLayout21.xml"/><Relationship Id="rId6" Type="http://schemas.openxmlformats.org/officeDocument/2006/relationships/image" Target="../media/image58.png"/><Relationship Id="rId5" Type="http://schemas.openxmlformats.org/officeDocument/2006/relationships/image" Target="../media/image2.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1.JPG"/><Relationship Id="rId4" Type="http://schemas.openxmlformats.org/officeDocument/2006/relationships/image" Target="../media/image10.jpeg"/></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3.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6.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svg"/><Relationship Id="rId18" Type="http://schemas.openxmlformats.org/officeDocument/2006/relationships/image" Target="../media/image46.svg"/><Relationship Id="rId3" Type="http://schemas.openxmlformats.org/officeDocument/2006/relationships/image" Target="../media/image31.png"/><Relationship Id="rId21" Type="http://schemas.openxmlformats.org/officeDocument/2006/relationships/image" Target="../media/image49.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notesSlide" Target="../notesSlides/notesSlide4.xml"/><Relationship Id="rId16" Type="http://schemas.openxmlformats.org/officeDocument/2006/relationships/image" Target="../media/image44.svg"/><Relationship Id="rId20"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png"/><Relationship Id="rId19" Type="http://schemas.openxmlformats.org/officeDocument/2006/relationships/image" Target="../media/image47.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hyperlink" Target="https://github.com/SAP-samples/workzone-workflow-journey-app-template"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52.png"/><Relationship Id="rId5" Type="http://schemas.openxmlformats.org/officeDocument/2006/relationships/hyperlink" Target="https://sapui5.hana.ondemand.com/test-resources/sap/ui/integration/demokit/cardExplorer/webapp/index.html" TargetMode="External"/><Relationship Id="rId4" Type="http://schemas.openxmlformats.org/officeDocument/2006/relationships/image" Target="../media/image51.png"/></Relationships>
</file>

<file path=ppt/slides/_rels/slide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peaker"/>
          <p:cNvSpPr>
            <a:spLocks noGrp="1"/>
          </p:cNvSpPr>
          <p:nvPr>
            <p:ph type="subTitle" idx="1"/>
          </p:nvPr>
        </p:nvSpPr>
        <p:spPr bwMode="gray">
          <a:xfrm>
            <a:off x="288000" y="4022319"/>
            <a:ext cx="6373430" cy="430887"/>
          </a:xfrm>
        </p:spPr>
        <p:txBody>
          <a:bodyPr/>
          <a:lstStyle/>
          <a:p>
            <a:r>
              <a:rPr lang="en-US"/>
              <a:t>Desiree Möller, Customer Advisory Business Technology Platform</a:t>
            </a:r>
          </a:p>
          <a:p>
            <a:r>
              <a:rPr lang="en-US"/>
              <a:t>Mat </a:t>
            </a:r>
            <a:r>
              <a:rPr lang="en-US" err="1"/>
              <a:t>Beerkens</a:t>
            </a:r>
            <a:r>
              <a:rPr lang="en-US"/>
              <a:t>, Technical Architect</a:t>
            </a:r>
            <a:endParaRPr lang="en-US">
              <a:cs typeface="Arial"/>
            </a:endParaRPr>
          </a:p>
          <a:p>
            <a:r>
              <a:rPr lang="de-DE"/>
              <a:t>Timo Renner, Technology </a:t>
            </a:r>
            <a:r>
              <a:rPr lang="de-DE" err="1"/>
              <a:t>Principal</a:t>
            </a:r>
            <a:r>
              <a:rPr lang="de-DE"/>
              <a:t> Consultant</a:t>
            </a:r>
          </a:p>
        </p:txBody>
      </p:sp>
      <p:sp>
        <p:nvSpPr>
          <p:cNvPr id="4" name="Title"/>
          <p:cNvSpPr>
            <a:spLocks noGrp="1"/>
          </p:cNvSpPr>
          <p:nvPr>
            <p:ph type="title"/>
          </p:nvPr>
        </p:nvSpPr>
        <p:spPr bwMode="gray">
          <a:xfrm>
            <a:off x="288000" y="2706317"/>
            <a:ext cx="6921691" cy="997196"/>
          </a:xfrm>
        </p:spPr>
        <p:txBody>
          <a:bodyPr/>
          <a:lstStyle/>
          <a:p>
            <a:r>
              <a:rPr lang="en-US"/>
              <a:t>SAP Work Zone</a:t>
            </a:r>
            <a:br>
              <a:rPr lang="en-US">
                <a:solidFill>
                  <a:schemeClr val="accent1"/>
                </a:solidFill>
              </a:rPr>
            </a:br>
            <a:r>
              <a:rPr lang="en-US">
                <a:solidFill>
                  <a:schemeClr val="accent1"/>
                </a:solidFill>
              </a:rPr>
              <a:t>Hands-On: UI Integration Cards</a:t>
            </a:r>
            <a:endParaRPr lang="de-DE">
              <a:solidFill>
                <a:schemeClr val="accent1"/>
              </a:solidFill>
            </a:endParaRPr>
          </a:p>
        </p:txBody>
      </p:sp>
      <p:pic>
        <p:nvPicPr>
          <p:cNvPr id="7" name="Picture 6">
            <a:extLst>
              <a:ext uri="{FF2B5EF4-FFF2-40B4-BE49-F238E27FC236}">
                <a16:creationId xmlns:a16="http://schemas.microsoft.com/office/drawing/2014/main" id="{5454BC37-FB90-4930-A48A-0655F8ECF6A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88002" y="6066118"/>
            <a:ext cx="3692328" cy="470821"/>
          </a:xfrm>
          <a:prstGeom prst="rect">
            <a:avLst/>
          </a:prstGeom>
        </p:spPr>
      </p:pic>
      <p:pic>
        <p:nvPicPr>
          <p:cNvPr id="1026" name="Picture 2" descr="SAP Work Zone - Apps on Google Play">
            <a:extLst>
              <a:ext uri="{FF2B5EF4-FFF2-40B4-BE49-F238E27FC236}">
                <a16:creationId xmlns:a16="http://schemas.microsoft.com/office/drawing/2014/main" id="{9FCF5825-7744-48F4-ABC5-8630325525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5607" y="1642532"/>
            <a:ext cx="3572935" cy="3572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748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a:xfrm>
            <a:off x="504001" y="1478573"/>
            <a:ext cx="8525699" cy="4716750"/>
          </a:xfrm>
        </p:spPr>
        <p:txBody>
          <a:bodyPr>
            <a:normAutofit/>
          </a:bodyPr>
          <a:lstStyle/>
          <a:p>
            <a:pPr marL="457200" indent="-457200">
              <a:lnSpc>
                <a:spcPct val="200000"/>
              </a:lnSpc>
              <a:buSzPct val="100000"/>
              <a:buFont typeface="+mj-lt"/>
              <a:buAutoNum type="arabicPeriod"/>
            </a:pPr>
            <a:r>
              <a:rPr lang="en-US" b="1"/>
              <a:t>What is SAP Work Zone &amp; What are UI Integration Cards?</a:t>
            </a:r>
          </a:p>
          <a:p>
            <a:pPr marL="457200" indent="-457200">
              <a:lnSpc>
                <a:spcPct val="200000"/>
              </a:lnSpc>
              <a:buSzPct val="100000"/>
              <a:buFont typeface="+mj-lt"/>
              <a:buAutoNum type="arabicPeriod"/>
            </a:pPr>
            <a:r>
              <a:rPr lang="en-US" b="1"/>
              <a:t>Hands-on: You develop your own UI Integration Card </a:t>
            </a:r>
            <a:br>
              <a:rPr lang="en-US" b="1"/>
            </a:br>
            <a:r>
              <a:rPr lang="en-US" b="1"/>
              <a:t>connecting live to Google Drive</a:t>
            </a:r>
          </a:p>
          <a:p>
            <a:pPr marL="457200" indent="-457200">
              <a:lnSpc>
                <a:spcPct val="200000"/>
              </a:lnSpc>
              <a:buSzPct val="100000"/>
              <a:buFont typeface="+mj-lt"/>
              <a:buAutoNum type="arabicPeriod"/>
            </a:pPr>
            <a:r>
              <a:rPr lang="en-US" b="1">
                <a:solidFill>
                  <a:schemeClr val="accent1"/>
                </a:solidFill>
              </a:rPr>
              <a:t>Short summary and where you find more information</a:t>
            </a:r>
          </a:p>
        </p:txBody>
      </p:sp>
      <p:sp>
        <p:nvSpPr>
          <p:cNvPr id="2" name="Agenda"/>
          <p:cNvSpPr>
            <a:spLocks noGrp="1"/>
          </p:cNvSpPr>
          <p:nvPr>
            <p:ph type="title"/>
          </p:nvPr>
        </p:nvSpPr>
        <p:spPr bwMode="gray"/>
        <p:txBody>
          <a:bodyPr/>
          <a:lstStyle/>
          <a:p>
            <a:r>
              <a:rPr lang="en-US"/>
              <a:t>Agenda</a:t>
            </a:r>
          </a:p>
        </p:txBody>
      </p:sp>
    </p:spTree>
    <p:extLst>
      <p:ext uri="{BB962C8B-B14F-4D97-AF65-F5344CB8AC3E}">
        <p14:creationId xmlns:p14="http://schemas.microsoft.com/office/powerpoint/2010/main" val="1226082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Grp="1" noChangeArrowheads="1"/>
          </p:cNvSpPr>
          <p:nvPr>
            <p:ph type="title"/>
          </p:nvPr>
        </p:nvSpPr>
        <p:spPr bwMode="gray"/>
        <p:txBody>
          <a:bodyPr/>
          <a:lstStyle/>
          <a:p>
            <a:r>
              <a:rPr lang="en-US">
                <a:solidFill>
                  <a:schemeClr val="tx1"/>
                </a:solidFill>
              </a:rPr>
              <a:t>Further information</a:t>
            </a:r>
          </a:p>
        </p:txBody>
      </p:sp>
      <p:graphicFrame>
        <p:nvGraphicFramePr>
          <p:cNvPr id="11" name="Table 10"/>
          <p:cNvGraphicFramePr>
            <a:graphicFrameLocks noGrp="1"/>
          </p:cNvGraphicFramePr>
          <p:nvPr/>
        </p:nvGraphicFramePr>
        <p:xfrm>
          <a:off x="504001" y="873332"/>
          <a:ext cx="8302681" cy="6004328"/>
        </p:xfrm>
        <a:graphic>
          <a:graphicData uri="http://schemas.openxmlformats.org/drawingml/2006/table">
            <a:tbl>
              <a:tblPr firstRow="1" bandRow="1">
                <a:tableStyleId>{2D5ABB26-0587-4C30-8999-92F81FD0307C}</a:tableStyleId>
              </a:tblPr>
              <a:tblGrid>
                <a:gridCol w="8302681">
                  <a:extLst>
                    <a:ext uri="{9D8B030D-6E8A-4147-A177-3AD203B41FA5}">
                      <a16:colId xmlns:a16="http://schemas.microsoft.com/office/drawing/2014/main" val="20000"/>
                    </a:ext>
                  </a:extLst>
                </a:gridCol>
              </a:tblGrid>
              <a:tr h="274257">
                <a:tc>
                  <a:txBody>
                    <a:bodyPr/>
                    <a:lstStyle/>
                    <a:p>
                      <a:pPr marL="0" algn="l" defTabSz="1088776" rtl="0" eaLnBrk="1" latinLnBrk="0" hangingPunct="1">
                        <a:spcBef>
                          <a:spcPts val="0"/>
                        </a:spcBef>
                        <a:buClr>
                          <a:srgbClr val="F48B00"/>
                        </a:buClr>
                      </a:pPr>
                      <a:endParaRPr lang="en-US" sz="1800" b="1" kern="1200">
                        <a:solidFill>
                          <a:schemeClr val="tx1"/>
                        </a:solidFill>
                        <a:latin typeface="+mn-lt"/>
                        <a:ea typeface="+mn-ea"/>
                        <a:cs typeface="+mn-cs"/>
                      </a:endParaRPr>
                    </a:p>
                  </a:txBody>
                  <a:tcPr marL="0" marR="0" marT="0" marB="0">
                    <a:noFill/>
                  </a:tcPr>
                </a:tc>
                <a:extLst>
                  <a:ext uri="{0D108BD9-81ED-4DB2-BD59-A6C34878D82A}">
                    <a16:rowId xmlns:a16="http://schemas.microsoft.com/office/drawing/2014/main" val="10000"/>
                  </a:ext>
                </a:extLst>
              </a:tr>
              <a:tr h="453414">
                <a:tc>
                  <a:txBody>
                    <a:bodyPr/>
                    <a:lstStyle/>
                    <a:p>
                      <a:pPr>
                        <a:spcBef>
                          <a:spcPts val="0"/>
                        </a:spcBef>
                        <a:spcAft>
                          <a:spcPts val="0"/>
                        </a:spcAft>
                        <a:buClr>
                          <a:srgbClr val="F48B00"/>
                        </a:buClr>
                      </a:pPr>
                      <a:endParaRPr lang="en-US" sz="1400" kern="1200" baseline="0">
                        <a:solidFill>
                          <a:schemeClr val="tx1"/>
                        </a:solidFill>
                        <a:latin typeface="+mn-lt"/>
                        <a:ea typeface="+mn-ea"/>
                        <a:cs typeface="+mn-cs"/>
                      </a:endParaRPr>
                    </a:p>
                  </a:txBody>
                  <a:tcPr marL="0" marR="0" marT="71983" marB="107975">
                    <a:lnB w="12700" cap="flat" cmpd="sng" algn="ctr">
                      <a:noFill/>
                      <a:prstDash val="solid"/>
                      <a:round/>
                      <a:headEnd type="none" w="med" len="med"/>
                      <a:tailEnd type="none" w="med" len="med"/>
                    </a:lnB>
                    <a:noFill/>
                  </a:tcPr>
                </a:tc>
                <a:extLst>
                  <a:ext uri="{0D108BD9-81ED-4DB2-BD59-A6C34878D82A}">
                    <a16:rowId xmlns:a16="http://schemas.microsoft.com/office/drawing/2014/main" val="10001"/>
                  </a:ext>
                </a:extLst>
              </a:tr>
              <a:tr h="418223">
                <a:tc>
                  <a:txBody>
                    <a:bodyPr/>
                    <a:lstStyle/>
                    <a:p>
                      <a:pPr marL="0" algn="l" defTabSz="1088776" rtl="0" eaLnBrk="1" latinLnBrk="0" hangingPunct="1">
                        <a:spcBef>
                          <a:spcPts val="0"/>
                        </a:spcBef>
                        <a:buClr>
                          <a:srgbClr val="F48B00"/>
                        </a:buClr>
                      </a:pPr>
                      <a:r>
                        <a:rPr lang="en-US" sz="1800" b="1" kern="1200">
                          <a:solidFill>
                            <a:schemeClr val="accent1"/>
                          </a:solidFill>
                          <a:latin typeface="+mn-lt"/>
                          <a:ea typeface="+mn-ea"/>
                          <a:cs typeface="+mn-cs"/>
                        </a:rPr>
                        <a:t>SAP Internal</a:t>
                      </a:r>
                    </a:p>
                  </a:txBody>
                  <a:tcPr marL="0" marR="0" marT="143967" marB="0">
                    <a:lnT w="12700" cap="flat" cmpd="sng" algn="ctr">
                      <a:noFill/>
                      <a:prstDash val="solid"/>
                      <a:round/>
                      <a:headEnd type="none" w="med" len="med"/>
                      <a:tailEnd type="none" w="med" len="med"/>
                    </a:lnT>
                    <a:lnB w="9525" cap="flat" cmpd="sng" algn="ctr">
                      <a:noFill/>
                      <a:prstDash val="solid"/>
                      <a:round/>
                      <a:headEnd type="none" w="med" len="med"/>
                      <a:tailEnd type="none" w="med" len="med"/>
                    </a:lnB>
                    <a:noFill/>
                  </a:tcPr>
                </a:tc>
                <a:extLst>
                  <a:ext uri="{0D108BD9-81ED-4DB2-BD59-A6C34878D82A}">
                    <a16:rowId xmlns:a16="http://schemas.microsoft.com/office/drawing/2014/main" val="10002"/>
                  </a:ext>
                </a:extLst>
              </a:tr>
              <a:tr h="1459246">
                <a:tc>
                  <a:txBody>
                    <a:bodyPr/>
                    <a:lstStyle/>
                    <a:p>
                      <a:pPr marL="0" marR="0" indent="0" algn="l" defTabSz="1088776" rtl="0" eaLnBrk="1" fontAlgn="auto" latinLnBrk="0" hangingPunct="1">
                        <a:lnSpc>
                          <a:spcPct val="100000"/>
                        </a:lnSpc>
                        <a:spcBef>
                          <a:spcPts val="600"/>
                        </a:spcBef>
                        <a:spcAft>
                          <a:spcPts val="0"/>
                        </a:spcAft>
                        <a:buClr>
                          <a:srgbClr val="F48B00"/>
                        </a:buClr>
                        <a:buSzTx/>
                        <a:buFontTx/>
                        <a:buNone/>
                        <a:tabLst/>
                        <a:defRPr/>
                      </a:pPr>
                      <a:r>
                        <a:rPr lang="en-US" sz="1400">
                          <a:solidFill>
                            <a:schemeClr val="tx1"/>
                          </a:solidFill>
                        </a:rPr>
                        <a:t>SAP Work Zone Enablement: </a:t>
                      </a:r>
                      <a:r>
                        <a:rPr lang="en-US" sz="1400">
                          <a:solidFill>
                            <a:schemeClr val="tx1"/>
                          </a:solidFill>
                          <a:hlinkClick r:id="rId3"/>
                        </a:rPr>
                        <a:t>https://jam4.sapjam.com/groups/Gzf5XdkPWGfbHBh64LWTdv/overview_page/gMdeShwumKtD8NLT2bFRy5</a:t>
                      </a:r>
                      <a:r>
                        <a:rPr lang="en-US" sz="1400">
                          <a:solidFill>
                            <a:schemeClr val="tx1"/>
                          </a:solidFill>
                        </a:rPr>
                        <a:t> </a:t>
                      </a:r>
                    </a:p>
                    <a:p>
                      <a:pPr marL="0" marR="0" indent="0" algn="l" defTabSz="1088776" rtl="0" eaLnBrk="1" fontAlgn="auto" latinLnBrk="0" hangingPunct="1">
                        <a:lnSpc>
                          <a:spcPct val="100000"/>
                        </a:lnSpc>
                        <a:spcBef>
                          <a:spcPts val="600"/>
                        </a:spcBef>
                        <a:spcAft>
                          <a:spcPts val="0"/>
                        </a:spcAft>
                        <a:buClr>
                          <a:srgbClr val="F48B00"/>
                        </a:buClr>
                        <a:buSzTx/>
                        <a:buFontTx/>
                        <a:buNone/>
                        <a:tabLst/>
                        <a:defRPr/>
                      </a:pPr>
                      <a:r>
                        <a:rPr lang="en-US" sz="1400">
                          <a:solidFill>
                            <a:schemeClr val="tx1"/>
                          </a:solidFill>
                        </a:rPr>
                        <a:t>Parental Leave Demo at SAP Demo Store: </a:t>
                      </a:r>
                      <a:r>
                        <a:rPr lang="en-US" sz="1400">
                          <a:solidFill>
                            <a:schemeClr val="tx1"/>
                          </a:solidFill>
                          <a:hlinkClick r:id="rId4"/>
                        </a:rPr>
                        <a:t>https://sapdemostore.com/sap/bc/ui5_ui5/sap/yunifiedstore/index.html#/scenario/16520</a:t>
                      </a:r>
                      <a:r>
                        <a:rPr lang="en-US" sz="1400">
                          <a:solidFill>
                            <a:schemeClr val="tx1"/>
                          </a:solidFill>
                        </a:rPr>
                        <a:t> </a:t>
                      </a:r>
                    </a:p>
                    <a:p>
                      <a:pPr marL="0" marR="0" indent="0" algn="l" defTabSz="1088776" rtl="0" eaLnBrk="1" fontAlgn="auto" latinLnBrk="0" hangingPunct="1">
                        <a:lnSpc>
                          <a:spcPct val="100000"/>
                        </a:lnSpc>
                        <a:spcBef>
                          <a:spcPts val="600"/>
                        </a:spcBef>
                        <a:spcAft>
                          <a:spcPts val="0"/>
                        </a:spcAft>
                        <a:buClr>
                          <a:srgbClr val="F48B00"/>
                        </a:buClr>
                        <a:buSzTx/>
                        <a:buFontTx/>
                        <a:buNone/>
                        <a:tabLst/>
                        <a:defRPr/>
                      </a:pPr>
                      <a:r>
                        <a:rPr lang="en-US" sz="1400">
                          <a:solidFill>
                            <a:schemeClr val="tx1"/>
                          </a:solidFill>
                        </a:rPr>
                        <a:t>Platform &amp;Technologies Hub (official P&amp;T enablement with Learn2Win content): </a:t>
                      </a:r>
                      <a:r>
                        <a:rPr lang="en-US" sz="1400">
                          <a:solidFill>
                            <a:schemeClr val="tx1"/>
                          </a:solidFill>
                          <a:hlinkClick r:id="rId5"/>
                        </a:rPr>
                        <a:t>https://jam4.sapjam.com/groups/8CM1sEjrBvPhgTUPYWxSAX/content?folder_id=SGocux1hPelKKcepsamVsp</a:t>
                      </a:r>
                      <a:r>
                        <a:rPr lang="en-US" sz="1400">
                          <a:solidFill>
                            <a:schemeClr val="tx1"/>
                          </a:solidFill>
                        </a:rPr>
                        <a:t> </a:t>
                      </a:r>
                    </a:p>
                    <a:p>
                      <a:pPr marL="0" marR="0" indent="0" algn="l" defTabSz="1088776" rtl="0" eaLnBrk="1" fontAlgn="auto" latinLnBrk="0" hangingPunct="1">
                        <a:lnSpc>
                          <a:spcPct val="100000"/>
                        </a:lnSpc>
                        <a:spcBef>
                          <a:spcPts val="600"/>
                        </a:spcBef>
                        <a:spcAft>
                          <a:spcPts val="0"/>
                        </a:spcAft>
                        <a:buClr>
                          <a:srgbClr val="F48B00"/>
                        </a:buClr>
                        <a:buSzTx/>
                        <a:buFontTx/>
                        <a:buNone/>
                        <a:tabLst/>
                        <a:defRPr/>
                      </a:pPr>
                      <a:r>
                        <a:rPr lang="en-US" sz="1400">
                          <a:solidFill>
                            <a:schemeClr val="tx1"/>
                          </a:solidFill>
                        </a:rPr>
                        <a:t>SAP </a:t>
                      </a:r>
                      <a:r>
                        <a:rPr lang="en-US" sz="1400" err="1">
                          <a:solidFill>
                            <a:schemeClr val="tx1"/>
                          </a:solidFill>
                        </a:rPr>
                        <a:t>PartnerEdge</a:t>
                      </a:r>
                      <a:r>
                        <a:rPr lang="en-US" sz="1400">
                          <a:solidFill>
                            <a:schemeClr val="tx1"/>
                          </a:solidFill>
                        </a:rPr>
                        <a:t> (SAP Work Zone for HR): </a:t>
                      </a:r>
                      <a:r>
                        <a:rPr lang="en-US" sz="1400">
                          <a:solidFill>
                            <a:schemeClr val="tx1"/>
                          </a:solidFill>
                          <a:hlinkClick r:id="rId6"/>
                        </a:rPr>
                        <a:t>https://partneredge.sap.com/en/library/education/products/emp_mng/hcm/sell/e_ep_sap_workzone_for_hr_unlocking_a_new_workplace_experience.html</a:t>
                      </a:r>
                      <a:r>
                        <a:rPr lang="en-US" sz="1400">
                          <a:solidFill>
                            <a:schemeClr val="tx1"/>
                          </a:solidFill>
                        </a:rPr>
                        <a:t>   </a:t>
                      </a:r>
                    </a:p>
                    <a:p>
                      <a:pPr marL="0" marR="0" indent="0" algn="l" defTabSz="1088776" rtl="0" eaLnBrk="1" fontAlgn="auto" latinLnBrk="0" hangingPunct="1">
                        <a:lnSpc>
                          <a:spcPct val="100000"/>
                        </a:lnSpc>
                        <a:spcBef>
                          <a:spcPts val="600"/>
                        </a:spcBef>
                        <a:spcAft>
                          <a:spcPts val="0"/>
                        </a:spcAft>
                        <a:buClr>
                          <a:srgbClr val="F48B00"/>
                        </a:buClr>
                        <a:buSzTx/>
                        <a:buFontTx/>
                        <a:buNone/>
                        <a:tabLst/>
                        <a:defRPr/>
                      </a:pPr>
                      <a:r>
                        <a:rPr lang="en-US" sz="1400">
                          <a:solidFill>
                            <a:schemeClr val="tx1"/>
                          </a:solidFill>
                        </a:rPr>
                        <a:t>SAP Training Course (blog post explaining how to get access for SAP employees): </a:t>
                      </a:r>
                      <a:r>
                        <a:rPr lang="en-US" sz="1400">
                          <a:solidFill>
                            <a:schemeClr val="tx1"/>
                          </a:solidFill>
                          <a:hlinkClick r:id="rId7"/>
                        </a:rPr>
                        <a:t>https://jam4.sapjam.com/blogs/show/FUXNaocl43fsb2mUqaD6GG</a:t>
                      </a:r>
                      <a:r>
                        <a:rPr lang="en-US" sz="1400">
                          <a:solidFill>
                            <a:schemeClr val="tx1"/>
                          </a:solidFill>
                        </a:rPr>
                        <a:t> </a:t>
                      </a:r>
                    </a:p>
                    <a:p>
                      <a:pPr marL="0" marR="0" indent="0" algn="l" defTabSz="1088776" rtl="0" eaLnBrk="1" fontAlgn="auto" latinLnBrk="0" hangingPunct="1">
                        <a:lnSpc>
                          <a:spcPct val="100000"/>
                        </a:lnSpc>
                        <a:spcBef>
                          <a:spcPts val="600"/>
                        </a:spcBef>
                        <a:spcAft>
                          <a:spcPts val="0"/>
                        </a:spcAft>
                        <a:buClr>
                          <a:srgbClr val="F48B00"/>
                        </a:buClr>
                        <a:buSzTx/>
                        <a:buFontTx/>
                        <a:buNone/>
                        <a:tabLst/>
                        <a:defRPr/>
                      </a:pPr>
                      <a:r>
                        <a:rPr lang="en-US" sz="1400">
                          <a:solidFill>
                            <a:schemeClr val="tx1"/>
                          </a:solidFill>
                        </a:rPr>
                        <a:t>Forum (to ask questions in enablement group): </a:t>
                      </a:r>
                      <a:r>
                        <a:rPr lang="en-US" sz="1400">
                          <a:solidFill>
                            <a:schemeClr val="tx1"/>
                          </a:solidFill>
                          <a:hlinkClick r:id="rId8"/>
                        </a:rPr>
                        <a:t>https://jam4.sapjam.com/groups/Gzf5XdkPWGfbHBh64LWTdv/overview_page/IxijsCiHussFYCnESiIava</a:t>
                      </a:r>
                      <a:r>
                        <a:rPr lang="en-US" sz="1400">
                          <a:solidFill>
                            <a:schemeClr val="tx1"/>
                          </a:solidFill>
                        </a:rPr>
                        <a:t>  </a:t>
                      </a:r>
                    </a:p>
                    <a:p>
                      <a:endParaRPr lang="de-DE" sz="1400" kern="1200" baseline="0">
                        <a:solidFill>
                          <a:schemeClr val="tx1"/>
                        </a:solidFill>
                        <a:latin typeface="+mn-lt"/>
                        <a:ea typeface="+mn-ea"/>
                        <a:cs typeface="+mn-cs"/>
                      </a:endParaRPr>
                    </a:p>
                  </a:txBody>
                  <a:tcPr marL="0" marR="0" marT="71983" marB="143967">
                    <a:lnL>
                      <a:noFill/>
                    </a:lnL>
                    <a:lnR>
                      <a:noFill/>
                    </a:lnR>
                    <a:lnT w="952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18223">
                <a:tc>
                  <a:txBody>
                    <a:bodyPr/>
                    <a:lstStyle/>
                    <a:p>
                      <a:pPr marL="0" algn="l" defTabSz="1088776" rtl="0" eaLnBrk="1" latinLnBrk="0" hangingPunct="1">
                        <a:spcBef>
                          <a:spcPts val="0"/>
                        </a:spcBef>
                        <a:buClr>
                          <a:srgbClr val="F48B00"/>
                        </a:buClr>
                      </a:pPr>
                      <a:endParaRPr lang="en-US" sz="1800" b="1" kern="1200">
                        <a:solidFill>
                          <a:schemeClr val="tx1"/>
                        </a:solidFill>
                        <a:latin typeface="+mn-lt"/>
                        <a:ea typeface="+mn-ea"/>
                        <a:cs typeface="+mn-cs"/>
                      </a:endParaRPr>
                    </a:p>
                  </a:txBody>
                  <a:tcPr marL="0" marR="0" marT="143967" marB="0">
                    <a:lnT w="6350" cap="flat" cmpd="sng" algn="ctr">
                      <a:noFill/>
                      <a:prstDash val="solid"/>
                      <a:round/>
                      <a:headEnd type="none" w="med" len="med"/>
                      <a:tailEnd type="none" w="med" len="med"/>
                    </a:lnT>
                    <a:lnB w="9525" cap="flat" cmpd="sng" algn="ctr">
                      <a:noFill/>
                      <a:prstDash val="solid"/>
                      <a:round/>
                      <a:headEnd type="none" w="med" len="med"/>
                      <a:tailEnd type="none" w="med" len="med"/>
                    </a:lnB>
                    <a:noFill/>
                  </a:tcPr>
                </a:tc>
                <a:extLst>
                  <a:ext uri="{0D108BD9-81ED-4DB2-BD59-A6C34878D82A}">
                    <a16:rowId xmlns:a16="http://schemas.microsoft.com/office/drawing/2014/main" val="10006"/>
                  </a:ext>
                </a:extLst>
              </a:tr>
              <a:tr h="429261">
                <a:tc>
                  <a:txBody>
                    <a:bodyPr/>
                    <a:lstStyle/>
                    <a:p>
                      <a:pPr marL="0" marR="0" indent="0" algn="l" defTabSz="1088776" rtl="0" eaLnBrk="1" fontAlgn="auto" latinLnBrk="0" hangingPunct="1">
                        <a:lnSpc>
                          <a:spcPct val="100000"/>
                        </a:lnSpc>
                        <a:spcBef>
                          <a:spcPts val="0"/>
                        </a:spcBef>
                        <a:spcAft>
                          <a:spcPts val="0"/>
                        </a:spcAft>
                        <a:buClr>
                          <a:srgbClr val="F48B00"/>
                        </a:buClr>
                        <a:buSzTx/>
                        <a:buFontTx/>
                        <a:buNone/>
                        <a:tabLst/>
                        <a:defRPr/>
                      </a:pPr>
                      <a:endParaRPr lang="en-US" sz="1400">
                        <a:solidFill>
                          <a:schemeClr val="tx1"/>
                        </a:solidFill>
                      </a:endParaRPr>
                    </a:p>
                  </a:txBody>
                  <a:tcPr marL="0" marR="0" marT="71983" marB="143967">
                    <a:lnT w="6350" cap="flat" cmpd="sng" algn="ctr">
                      <a:noFill/>
                      <a:prstDash val="solid"/>
                      <a:round/>
                      <a:headEnd type="none" w="med" len="med"/>
                      <a:tailEnd type="none" w="med" len="med"/>
                    </a:lnT>
                    <a:noFill/>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80812965-6A63-47FB-997B-8A720B8611F7}"/>
              </a:ext>
            </a:extLst>
          </p:cNvPr>
          <p:cNvPicPr>
            <a:picLocks noChangeAspect="1"/>
          </p:cNvPicPr>
          <p:nvPr/>
        </p:nvPicPr>
        <p:blipFill>
          <a:blip r:embed="rId9"/>
          <a:stretch>
            <a:fillRect/>
          </a:stretch>
        </p:blipFill>
        <p:spPr>
          <a:xfrm>
            <a:off x="9195368" y="1218181"/>
            <a:ext cx="3151638" cy="3151638"/>
          </a:xfrm>
          <a:prstGeom prst="rect">
            <a:avLst/>
          </a:prstGeom>
        </p:spPr>
      </p:pic>
      <p:sp>
        <p:nvSpPr>
          <p:cNvPr id="5" name="Rounded Rectangle 2">
            <a:extLst>
              <a:ext uri="{FF2B5EF4-FFF2-40B4-BE49-F238E27FC236}">
                <a16:creationId xmlns:a16="http://schemas.microsoft.com/office/drawing/2014/main" id="{4395866D-3FEA-471C-9D02-7A424DC1207F}"/>
              </a:ext>
            </a:extLst>
          </p:cNvPr>
          <p:cNvSpPr/>
          <p:nvPr/>
        </p:nvSpPr>
        <p:spPr bwMode="gray">
          <a:xfrm rot="1173056">
            <a:off x="10415154" y="639661"/>
            <a:ext cx="1473703" cy="467342"/>
          </a:xfrm>
          <a:prstGeom prst="roundRect">
            <a:avLst>
              <a:gd name="adj" fmla="val 16667"/>
            </a:avLst>
          </a:prstGeom>
          <a:solidFill>
            <a:srgbClr val="FF0000"/>
          </a:solidFill>
          <a:ln>
            <a:noFill/>
            <a:headEnd/>
            <a:tailEnd/>
          </a:ln>
          <a:effectLst/>
        </p:spPr>
        <p:style>
          <a:lnRef idx="3">
            <a:schemeClr val="lt1"/>
          </a:lnRef>
          <a:fillRef idx="1">
            <a:schemeClr val="accent6"/>
          </a:fillRef>
          <a:effectRef idx="1">
            <a:schemeClr val="accent6"/>
          </a:effectRef>
          <a:fontRef idx="minor">
            <a:schemeClr val="lt1"/>
          </a:fontRef>
        </p:style>
        <p:txBody>
          <a:bodyPr wrap="square" lIns="144000" tIns="72000" rIns="144000" bIns="72000" rtlCol="0" anchor="ctr">
            <a:spAutoFit/>
          </a:bodyPr>
          <a:lstStyle/>
          <a:p>
            <a:pPr algn="ctr" fontAlgn="base">
              <a:spcBef>
                <a:spcPct val="50000"/>
              </a:spcBef>
              <a:spcAft>
                <a:spcPct val="0"/>
              </a:spcAft>
              <a:buClr>
                <a:srgbClr val="F0AB00"/>
              </a:buClr>
              <a:buSzPct val="80000"/>
            </a:pPr>
            <a:r>
              <a:rPr lang="en-US" sz="1800" kern="0">
                <a:solidFill>
                  <a:srgbClr val="FFFFFF"/>
                </a:solidFill>
                <a:ea typeface="Arial Unicode MS" pitchFamily="34" charset="-128"/>
                <a:cs typeface="Arial Unicode MS" pitchFamily="34" charset="-128"/>
                <a:sym typeface="Arial"/>
              </a:rPr>
              <a:t>INTERNAL</a:t>
            </a:r>
          </a:p>
        </p:txBody>
      </p:sp>
    </p:spTree>
    <p:extLst>
      <p:ext uri="{BB962C8B-B14F-4D97-AF65-F5344CB8AC3E}">
        <p14:creationId xmlns:p14="http://schemas.microsoft.com/office/powerpoint/2010/main" val="3304311702"/>
      </p:ext>
    </p:extLst>
  </p:cSld>
  <p:clrMapOvr>
    <a:masterClrMapping/>
  </p:clrMapOvr>
  <p:transition>
    <p:zo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vider"/>
          <p:cNvSpPr>
            <a:spLocks noGrp="1"/>
          </p:cNvSpPr>
          <p:nvPr>
            <p:ph type="ctrTitle"/>
          </p:nvPr>
        </p:nvSpPr>
        <p:spPr bwMode="gray"/>
        <p:txBody>
          <a:bodyPr/>
          <a:lstStyle/>
          <a:p>
            <a:r>
              <a:rPr lang="en-US"/>
              <a:t>Q &amp; </a:t>
            </a:r>
            <a:r>
              <a:rPr lang="en-US">
                <a:solidFill>
                  <a:schemeClr val="accent1"/>
                </a:solidFill>
              </a:rPr>
              <a:t>A</a:t>
            </a:r>
          </a:p>
        </p:txBody>
      </p:sp>
      <p:pic>
        <p:nvPicPr>
          <p:cNvPr id="3" name="Picture 2">
            <a:extLst>
              <a:ext uri="{FF2B5EF4-FFF2-40B4-BE49-F238E27FC236}">
                <a16:creationId xmlns:a16="http://schemas.microsoft.com/office/drawing/2014/main" id="{C4D60D24-76B2-4152-83FF-CAB1CBBDF1AC}"/>
              </a:ext>
            </a:extLst>
          </p:cNvPr>
          <p:cNvPicPr>
            <a:picLocks noChangeAspect="1"/>
          </p:cNvPicPr>
          <p:nvPr/>
        </p:nvPicPr>
        <p:blipFill>
          <a:blip r:embed="rId3"/>
          <a:stretch>
            <a:fillRect/>
          </a:stretch>
        </p:blipFill>
        <p:spPr>
          <a:xfrm>
            <a:off x="9372380" y="5910105"/>
            <a:ext cx="2571429" cy="773270"/>
          </a:xfrm>
          <a:prstGeom prst="rect">
            <a:avLst/>
          </a:prstGeom>
          <a:solidFill>
            <a:schemeClr val="bg1"/>
          </a:solidFill>
          <a:ln>
            <a:noFill/>
          </a:ln>
          <a:effectLst/>
        </p:spPr>
      </p:pic>
      <p:pic>
        <p:nvPicPr>
          <p:cNvPr id="4" name="Picture 3">
            <a:extLst>
              <a:ext uri="{FF2B5EF4-FFF2-40B4-BE49-F238E27FC236}">
                <a16:creationId xmlns:a16="http://schemas.microsoft.com/office/drawing/2014/main" id="{3FEA71AA-2D52-4672-B309-47F8732BC6E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88001" y="6113929"/>
            <a:ext cx="3519230" cy="448749"/>
          </a:xfrm>
          <a:prstGeom prst="rect">
            <a:avLst/>
          </a:prstGeom>
        </p:spPr>
      </p:pic>
    </p:spTree>
    <p:extLst>
      <p:ext uri="{BB962C8B-B14F-4D97-AF65-F5344CB8AC3E}">
        <p14:creationId xmlns:p14="http://schemas.microsoft.com/office/powerpoint/2010/main" val="2671414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act information"/>
          <p:cNvSpPr>
            <a:spLocks noGrp="1"/>
          </p:cNvSpPr>
          <p:nvPr>
            <p:ph type="body" sz="quarter" idx="10"/>
          </p:nvPr>
        </p:nvSpPr>
        <p:spPr bwMode="gray">
          <a:xfrm>
            <a:off x="504000" y="2905487"/>
            <a:ext cx="5593588" cy="2501010"/>
          </a:xfrm>
        </p:spPr>
        <p:txBody>
          <a:bodyPr/>
          <a:lstStyle/>
          <a:p>
            <a:r>
              <a:rPr lang="en-US" dirty="0"/>
              <a:t>Contact information:</a:t>
            </a:r>
          </a:p>
          <a:p>
            <a:pPr lvl="1"/>
            <a:r>
              <a:rPr lang="en-US" b="1" dirty="0"/>
              <a:t>Desiree Moeller</a:t>
            </a:r>
          </a:p>
          <a:p>
            <a:pPr lvl="1"/>
            <a:r>
              <a:rPr lang="en-US" dirty="0">
                <a:hlinkClick r:id="rId2"/>
              </a:rPr>
              <a:t>desiree.moeller@sap.com</a:t>
            </a:r>
            <a:endParaRPr lang="en-US" dirty="0"/>
          </a:p>
          <a:p>
            <a:pPr lvl="1"/>
            <a:endParaRPr lang="en-US" dirty="0"/>
          </a:p>
          <a:p>
            <a:pPr lvl="1"/>
            <a:endParaRPr lang="en-US" dirty="0"/>
          </a:p>
          <a:p>
            <a:pPr lvl="1"/>
            <a:endParaRPr lang="en-US" dirty="0"/>
          </a:p>
          <a:p>
            <a:pPr lvl="1"/>
            <a:endParaRPr lang="en-US" dirty="0"/>
          </a:p>
          <a:p>
            <a:pPr lvl="1"/>
            <a:r>
              <a:rPr lang="en-US" dirty="0"/>
              <a:t>Please rate this session   </a:t>
            </a:r>
          </a:p>
          <a:p>
            <a:pPr lvl="1"/>
            <a:endParaRPr lang="en-US" dirty="0"/>
          </a:p>
          <a:p>
            <a:pPr lvl="1"/>
            <a:r>
              <a:rPr lang="en-US" dirty="0">
                <a:hlinkClick r:id="rId3"/>
              </a:rPr>
              <a:t>And take the Learn to Win Survey to help us improve.</a:t>
            </a:r>
            <a:endParaRPr lang="en-US" dirty="0"/>
          </a:p>
        </p:txBody>
      </p:sp>
      <p:sp>
        <p:nvSpPr>
          <p:cNvPr id="2" name="Thank you"/>
          <p:cNvSpPr>
            <a:spLocks noGrp="1"/>
          </p:cNvSpPr>
          <p:nvPr>
            <p:ph type="ctrTitle"/>
          </p:nvPr>
        </p:nvSpPr>
        <p:spPr bwMode="gray"/>
        <p:txBody>
          <a:bodyPr/>
          <a:lstStyle/>
          <a:p>
            <a:r>
              <a:rPr lang="en-US"/>
              <a:t>Thank you.</a:t>
            </a:r>
          </a:p>
        </p:txBody>
      </p:sp>
      <p:pic>
        <p:nvPicPr>
          <p:cNvPr id="5" name="Picture 4">
            <a:extLst>
              <a:ext uri="{FF2B5EF4-FFF2-40B4-BE49-F238E27FC236}">
                <a16:creationId xmlns:a16="http://schemas.microsoft.com/office/drawing/2014/main" id="{D2AD3D85-0015-4AB1-909F-218B245B6C6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88002" y="6066118"/>
            <a:ext cx="3692328" cy="470821"/>
          </a:xfrm>
          <a:prstGeom prst="rect">
            <a:avLst/>
          </a:prstGeom>
        </p:spPr>
      </p:pic>
      <p:pic>
        <p:nvPicPr>
          <p:cNvPr id="6" name="Picture 5">
            <a:extLst>
              <a:ext uri="{FF2B5EF4-FFF2-40B4-BE49-F238E27FC236}">
                <a16:creationId xmlns:a16="http://schemas.microsoft.com/office/drawing/2014/main" id="{FA7CE0D6-E242-43B2-937D-4B73FDB22A13}"/>
              </a:ext>
            </a:extLst>
          </p:cNvPr>
          <p:cNvPicPr>
            <a:picLocks noChangeAspect="1"/>
          </p:cNvPicPr>
          <p:nvPr/>
        </p:nvPicPr>
        <p:blipFill>
          <a:blip r:embed="rId5"/>
          <a:stretch>
            <a:fillRect/>
          </a:stretch>
        </p:blipFill>
        <p:spPr>
          <a:xfrm>
            <a:off x="9372380" y="5910105"/>
            <a:ext cx="2571429" cy="773270"/>
          </a:xfrm>
          <a:prstGeom prst="rect">
            <a:avLst/>
          </a:prstGeom>
          <a:solidFill>
            <a:schemeClr val="bg1"/>
          </a:solidFill>
          <a:ln>
            <a:noFill/>
          </a:ln>
          <a:effectLst/>
        </p:spPr>
      </p:pic>
      <p:pic>
        <p:nvPicPr>
          <p:cNvPr id="8" name="Picture 7">
            <a:extLst>
              <a:ext uri="{FF2B5EF4-FFF2-40B4-BE49-F238E27FC236}">
                <a16:creationId xmlns:a16="http://schemas.microsoft.com/office/drawing/2014/main" id="{5DD6B5DA-A97F-4AE3-A55C-98B359ACDDF2}"/>
              </a:ext>
            </a:extLst>
          </p:cNvPr>
          <p:cNvPicPr>
            <a:picLocks noChangeAspect="1"/>
          </p:cNvPicPr>
          <p:nvPr/>
        </p:nvPicPr>
        <p:blipFill>
          <a:blip r:embed="rId6"/>
          <a:stretch>
            <a:fillRect/>
          </a:stretch>
        </p:blipFill>
        <p:spPr>
          <a:xfrm>
            <a:off x="3007840" y="3849215"/>
            <a:ext cx="3089747" cy="2061160"/>
          </a:xfrm>
          <a:prstGeom prst="rect">
            <a:avLst/>
          </a:prstGeom>
        </p:spPr>
      </p:pic>
    </p:spTree>
    <p:extLst>
      <p:ext uri="{BB962C8B-B14F-4D97-AF65-F5344CB8AC3E}">
        <p14:creationId xmlns:p14="http://schemas.microsoft.com/office/powerpoint/2010/main" val="1881851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185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Freeform: Shape 16">
            <a:extLst>
              <a:ext uri="{FF2B5EF4-FFF2-40B4-BE49-F238E27FC236}">
                <a16:creationId xmlns:a16="http://schemas.microsoft.com/office/drawing/2014/main" id="{4653392F-8CB0-C943-9EE6-6407A316A235}"/>
              </a:ext>
            </a:extLst>
          </p:cNvPr>
          <p:cNvSpPr>
            <a:spLocks/>
          </p:cNvSpPr>
          <p:nvPr/>
        </p:nvSpPr>
        <p:spPr bwMode="auto">
          <a:xfrm>
            <a:off x="8679833" y="2309616"/>
            <a:ext cx="2353722" cy="2633824"/>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ctr" anchorCtr="0" compatLnSpc="1">
            <a:prstTxWarp prst="textNoShape">
              <a:avLst/>
            </a:prstTxWarp>
          </a:bodyPr>
          <a:lstStyle/>
          <a:p>
            <a:pPr algn="ctr" defTabSz="914354"/>
            <a:endParaRPr lang="en-US" sz="4050" b="1">
              <a:solidFill>
                <a:srgbClr val="970A82"/>
              </a:solidFill>
              <a:latin typeface="Calibri" panose="020F0502020204030204"/>
            </a:endParaRPr>
          </a:p>
        </p:txBody>
      </p:sp>
      <p:pic>
        <p:nvPicPr>
          <p:cNvPr id="36" name="Picture 35">
            <a:extLst>
              <a:ext uri="{FF2B5EF4-FFF2-40B4-BE49-F238E27FC236}">
                <a16:creationId xmlns:a16="http://schemas.microsoft.com/office/drawing/2014/main" id="{5536B04B-2564-7F42-8042-ADE502621A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5525"/>
          <a:stretch>
            <a:fillRect/>
          </a:stretch>
        </p:blipFill>
        <p:spPr bwMode="auto">
          <a:xfrm flipH="1">
            <a:off x="8906291" y="2309616"/>
            <a:ext cx="2114738" cy="2347277"/>
          </a:xfrm>
          <a:custGeom>
            <a:avLst/>
            <a:gdLst>
              <a:gd name="connsiteX0" fmla="*/ 1164635 w 2114738"/>
              <a:gd name="connsiteY0" fmla="*/ 0 h 2347277"/>
              <a:gd name="connsiteX1" fmla="*/ 1031793 w 2114738"/>
              <a:gd name="connsiteY1" fmla="*/ 35409 h 2347277"/>
              <a:gd name="connsiteX2" fmla="*/ 120416 w 2114738"/>
              <a:gd name="connsiteY2" fmla="*/ 561133 h 2347277"/>
              <a:gd name="connsiteX3" fmla="*/ 23012 w 2114738"/>
              <a:gd name="connsiteY3" fmla="*/ 658556 h 2347277"/>
              <a:gd name="connsiteX4" fmla="*/ 0 w 2114738"/>
              <a:gd name="connsiteY4" fmla="*/ 713774 h 2347277"/>
              <a:gd name="connsiteX5" fmla="*/ 0 w 2114738"/>
              <a:gd name="connsiteY5" fmla="*/ 1920027 h 2347277"/>
              <a:gd name="connsiteX6" fmla="*/ 23012 w 2114738"/>
              <a:gd name="connsiteY6" fmla="*/ 1975168 h 2347277"/>
              <a:gd name="connsiteX7" fmla="*/ 120416 w 2114738"/>
              <a:gd name="connsiteY7" fmla="*/ 2071892 h 2347277"/>
              <a:gd name="connsiteX8" fmla="*/ 597089 w 2114738"/>
              <a:gd name="connsiteY8" fmla="*/ 2347277 h 2347277"/>
              <a:gd name="connsiteX9" fmla="*/ 1731963 w 2114738"/>
              <a:gd name="connsiteY9" fmla="*/ 2347277 h 2347277"/>
              <a:gd name="connsiteX10" fmla="*/ 2114738 w 2114738"/>
              <a:gd name="connsiteY10" fmla="*/ 2126333 h 2347277"/>
              <a:gd name="connsiteX11" fmla="*/ 2114738 w 2114738"/>
              <a:gd name="connsiteY11" fmla="*/ 506775 h 2347277"/>
              <a:gd name="connsiteX12" fmla="*/ 1296877 w 2114738"/>
              <a:gd name="connsiteY12" fmla="*/ 35409 h 2347277"/>
              <a:gd name="connsiteX13" fmla="*/ 1164635 w 2114738"/>
              <a:gd name="connsiteY13" fmla="*/ 0 h 234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14738" h="2347277">
                <a:moveTo>
                  <a:pt x="1164635" y="0"/>
                </a:moveTo>
                <a:cubicBezTo>
                  <a:pt x="1118886" y="0"/>
                  <a:pt x="1073037" y="11803"/>
                  <a:pt x="1031793" y="35409"/>
                </a:cubicBezTo>
                <a:lnTo>
                  <a:pt x="120416" y="561133"/>
                </a:lnTo>
                <a:cubicBezTo>
                  <a:pt x="79171" y="585139"/>
                  <a:pt x="45936" y="618947"/>
                  <a:pt x="23012" y="658556"/>
                </a:cubicBezTo>
                <a:lnTo>
                  <a:pt x="0" y="713774"/>
                </a:lnTo>
                <a:lnTo>
                  <a:pt x="0" y="1920027"/>
                </a:lnTo>
                <a:lnTo>
                  <a:pt x="23012" y="1975168"/>
                </a:lnTo>
                <a:cubicBezTo>
                  <a:pt x="45936" y="2014678"/>
                  <a:pt x="79171" y="2048286"/>
                  <a:pt x="120416" y="2071892"/>
                </a:cubicBezTo>
                <a:lnTo>
                  <a:pt x="597089" y="2347277"/>
                </a:lnTo>
                <a:lnTo>
                  <a:pt x="1731963" y="2347277"/>
                </a:lnTo>
                <a:lnTo>
                  <a:pt x="2114738" y="2126333"/>
                </a:lnTo>
                <a:lnTo>
                  <a:pt x="2114738" y="506775"/>
                </a:lnTo>
                <a:lnTo>
                  <a:pt x="1296877" y="35409"/>
                </a:lnTo>
                <a:cubicBezTo>
                  <a:pt x="1256033" y="11803"/>
                  <a:pt x="1210384" y="0"/>
                  <a:pt x="1164635" y="0"/>
                </a:cubicBezTo>
                <a:close/>
              </a:path>
            </a:pathLst>
          </a:cu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C6063C15-F46A-4F4E-9D41-F0909673D2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8161"/>
          <a:stretch>
            <a:fillRect/>
          </a:stretch>
        </p:blipFill>
        <p:spPr bwMode="auto">
          <a:xfrm>
            <a:off x="8679833" y="2309616"/>
            <a:ext cx="1917186" cy="2313510"/>
          </a:xfrm>
          <a:custGeom>
            <a:avLst/>
            <a:gdLst>
              <a:gd name="connsiteX0" fmla="*/ 1176561 w 1917186"/>
              <a:gd name="connsiteY0" fmla="*/ 0 h 2313510"/>
              <a:gd name="connsiteX1" fmla="*/ 1186284 w 1917186"/>
              <a:gd name="connsiteY1" fmla="*/ 1264 h 2313510"/>
              <a:gd name="connsiteX2" fmla="*/ 1917186 w 1917186"/>
              <a:gd name="connsiteY2" fmla="*/ 422882 h 2313510"/>
              <a:gd name="connsiteX3" fmla="*/ 1917186 w 1917186"/>
              <a:gd name="connsiteY3" fmla="*/ 2247286 h 2313510"/>
              <a:gd name="connsiteX4" fmla="*/ 1802556 w 1917186"/>
              <a:gd name="connsiteY4" fmla="*/ 2313510 h 2313510"/>
              <a:gd name="connsiteX5" fmla="*/ 550733 w 1917186"/>
              <a:gd name="connsiteY5" fmla="*/ 2313510 h 2313510"/>
              <a:gd name="connsiteX6" fmla="*/ 132142 w 1917186"/>
              <a:gd name="connsiteY6" fmla="*/ 2071892 h 2313510"/>
              <a:gd name="connsiteX7" fmla="*/ 0 w 1917186"/>
              <a:gd name="connsiteY7" fmla="*/ 1843037 h 2313510"/>
              <a:gd name="connsiteX8" fmla="*/ 0 w 1917186"/>
              <a:gd name="connsiteY8" fmla="*/ 790788 h 2313510"/>
              <a:gd name="connsiteX9" fmla="*/ 132142 w 1917186"/>
              <a:gd name="connsiteY9" fmla="*/ 561133 h 2313510"/>
              <a:gd name="connsiteX10" fmla="*/ 1044319 w 1917186"/>
              <a:gd name="connsiteY10" fmla="*/ 35409 h 2313510"/>
              <a:gd name="connsiteX11" fmla="*/ 1176561 w 1917186"/>
              <a:gd name="connsiteY11" fmla="*/ 0 h 2313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17186" h="2313510">
                <a:moveTo>
                  <a:pt x="1176561" y="0"/>
                </a:moveTo>
                <a:lnTo>
                  <a:pt x="1186284" y="1264"/>
                </a:lnTo>
                <a:lnTo>
                  <a:pt x="1917186" y="422882"/>
                </a:lnTo>
                <a:lnTo>
                  <a:pt x="1917186" y="2247286"/>
                </a:lnTo>
                <a:lnTo>
                  <a:pt x="1802556" y="2313510"/>
                </a:lnTo>
                <a:lnTo>
                  <a:pt x="550733" y="2313510"/>
                </a:lnTo>
                <a:lnTo>
                  <a:pt x="132142" y="2071892"/>
                </a:lnTo>
                <a:cubicBezTo>
                  <a:pt x="50455" y="2024680"/>
                  <a:pt x="0" y="1937459"/>
                  <a:pt x="0" y="1843037"/>
                </a:cubicBezTo>
                <a:lnTo>
                  <a:pt x="0" y="790788"/>
                </a:lnTo>
                <a:cubicBezTo>
                  <a:pt x="0" y="696365"/>
                  <a:pt x="50455" y="609144"/>
                  <a:pt x="132142" y="561133"/>
                </a:cubicBezTo>
                <a:lnTo>
                  <a:pt x="1044319" y="35409"/>
                </a:lnTo>
                <a:cubicBezTo>
                  <a:pt x="1085163" y="11803"/>
                  <a:pt x="1130812" y="0"/>
                  <a:pt x="1176561" y="0"/>
                </a:cubicBezTo>
                <a:close/>
              </a:path>
            </a:pathLst>
          </a:cu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C8FE8849-A301-094B-BC2B-2D28454489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5376"/>
          <a:stretch>
            <a:fillRect/>
          </a:stretch>
        </p:blipFill>
        <p:spPr bwMode="auto">
          <a:xfrm>
            <a:off x="8967931" y="2309616"/>
            <a:ext cx="1732163" cy="2153632"/>
          </a:xfrm>
          <a:custGeom>
            <a:avLst/>
            <a:gdLst>
              <a:gd name="connsiteX0" fmla="*/ 888463 w 1732163"/>
              <a:gd name="connsiteY0" fmla="*/ 0 h 2153632"/>
              <a:gd name="connsiteX1" fmla="*/ 1021305 w 1732163"/>
              <a:gd name="connsiteY1" fmla="*/ 35409 h 2153632"/>
              <a:gd name="connsiteX2" fmla="*/ 1732163 w 1732163"/>
              <a:gd name="connsiteY2" fmla="*/ 445465 h 2153632"/>
              <a:gd name="connsiteX3" fmla="*/ 1732163 w 1732163"/>
              <a:gd name="connsiteY3" fmla="*/ 2153632 h 2153632"/>
              <a:gd name="connsiteX4" fmla="*/ 0 w 1732163"/>
              <a:gd name="connsiteY4" fmla="*/ 2153632 h 2153632"/>
              <a:gd name="connsiteX5" fmla="*/ 0 w 1732163"/>
              <a:gd name="connsiteY5" fmla="*/ 471250 h 2153632"/>
              <a:gd name="connsiteX6" fmla="*/ 756221 w 1732163"/>
              <a:gd name="connsiteY6" fmla="*/ 35409 h 2153632"/>
              <a:gd name="connsiteX7" fmla="*/ 888463 w 1732163"/>
              <a:gd name="connsiteY7" fmla="*/ 0 h 2153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2163" h="2153632">
                <a:moveTo>
                  <a:pt x="888463" y="0"/>
                </a:moveTo>
                <a:cubicBezTo>
                  <a:pt x="934212" y="0"/>
                  <a:pt x="980061" y="11803"/>
                  <a:pt x="1021305" y="35409"/>
                </a:cubicBezTo>
                <a:lnTo>
                  <a:pt x="1732163" y="445465"/>
                </a:lnTo>
                <a:lnTo>
                  <a:pt x="1732163" y="2153632"/>
                </a:lnTo>
                <a:lnTo>
                  <a:pt x="0" y="2153632"/>
                </a:lnTo>
                <a:lnTo>
                  <a:pt x="0" y="471250"/>
                </a:lnTo>
                <a:lnTo>
                  <a:pt x="756221" y="35409"/>
                </a:lnTo>
                <a:cubicBezTo>
                  <a:pt x="797065" y="11803"/>
                  <a:pt x="842714" y="0"/>
                  <a:pt x="888463" y="0"/>
                </a:cubicBezTo>
                <a:close/>
              </a:path>
            </a:pathLst>
          </a:custGeom>
          <a:noFill/>
          <a:extLst>
            <a:ext uri="{909E8E84-426E-40DD-AFC4-6F175D3DCCD1}">
              <a14:hiddenFill xmlns:a14="http://schemas.microsoft.com/office/drawing/2010/main">
                <a:solidFill>
                  <a:srgbClr val="FFFFFF"/>
                </a:solidFill>
              </a14:hiddenFill>
            </a:ext>
          </a:extLst>
        </p:spPr>
      </p:pic>
      <p:sp>
        <p:nvSpPr>
          <p:cNvPr id="18" name="Freeform: Shape 17">
            <a:extLst>
              <a:ext uri="{FF2B5EF4-FFF2-40B4-BE49-F238E27FC236}">
                <a16:creationId xmlns:a16="http://schemas.microsoft.com/office/drawing/2014/main" id="{6FC26898-E904-4C22-89FF-4127E9576DBA}"/>
              </a:ext>
            </a:extLst>
          </p:cNvPr>
          <p:cNvSpPr/>
          <p:nvPr/>
        </p:nvSpPr>
        <p:spPr>
          <a:xfrm>
            <a:off x="8679833" y="3914909"/>
            <a:ext cx="2353722" cy="792088"/>
          </a:xfrm>
          <a:custGeom>
            <a:avLst/>
            <a:gdLst>
              <a:gd name="connsiteX0" fmla="*/ 0 w 2353722"/>
              <a:gd name="connsiteY0" fmla="*/ 0 h 792088"/>
              <a:gd name="connsiteX1" fmla="*/ 2353722 w 2353722"/>
              <a:gd name="connsiteY1" fmla="*/ 0 h 792088"/>
              <a:gd name="connsiteX2" fmla="*/ 2353722 w 2353722"/>
              <a:gd name="connsiteY2" fmla="*/ 237744 h 792088"/>
              <a:gd name="connsiteX3" fmla="*/ 2220780 w 2353722"/>
              <a:gd name="connsiteY3" fmla="*/ 466599 h 792088"/>
              <a:gd name="connsiteX4" fmla="*/ 1657381 w 2353722"/>
              <a:gd name="connsiteY4" fmla="*/ 792088 h 792088"/>
              <a:gd name="connsiteX5" fmla="*/ 696036 w 2353722"/>
              <a:gd name="connsiteY5" fmla="*/ 792088 h 792088"/>
              <a:gd name="connsiteX6" fmla="*/ 132142 w 2353722"/>
              <a:gd name="connsiteY6" fmla="*/ 466599 h 792088"/>
              <a:gd name="connsiteX7" fmla="*/ 0 w 2353722"/>
              <a:gd name="connsiteY7" fmla="*/ 237744 h 79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3722" h="792088">
                <a:moveTo>
                  <a:pt x="0" y="0"/>
                </a:moveTo>
                <a:lnTo>
                  <a:pt x="2353722" y="0"/>
                </a:lnTo>
                <a:lnTo>
                  <a:pt x="2353722" y="237744"/>
                </a:lnTo>
                <a:cubicBezTo>
                  <a:pt x="2353722" y="332166"/>
                  <a:pt x="2303269" y="419387"/>
                  <a:pt x="2220780" y="466599"/>
                </a:cubicBezTo>
                <a:lnTo>
                  <a:pt x="1657381" y="792088"/>
                </a:lnTo>
                <a:lnTo>
                  <a:pt x="696036" y="792088"/>
                </a:lnTo>
                <a:lnTo>
                  <a:pt x="132142" y="466599"/>
                </a:lnTo>
                <a:cubicBezTo>
                  <a:pt x="50455" y="419387"/>
                  <a:pt x="0" y="332166"/>
                  <a:pt x="0" y="23774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r>
              <a:rPr lang="en-US" sz="1800" dirty="0">
                <a:solidFill>
                  <a:prstClr val="white"/>
                </a:solidFill>
                <a:latin typeface="Calibri" panose="020F0502020204030204"/>
              </a:rPr>
              <a:t>Timo Renner</a:t>
            </a:r>
          </a:p>
          <a:p>
            <a:pPr algn="ctr" defTabSz="914354"/>
            <a:r>
              <a:rPr lang="en-US" sz="1800" dirty="0">
                <a:latin typeface="Calibri" panose="020F0502020204030204" pitchFamily="34" charset="0"/>
                <a:cs typeface="Calibri" panose="020F0502020204030204" pitchFamily="34" charset="0"/>
              </a:rPr>
              <a:t>Consulting IDG​</a:t>
            </a:r>
            <a:endParaRPr lang="en-US" sz="1800" dirty="0">
              <a:solidFill>
                <a:schemeClr val="accent5"/>
              </a:solidFill>
              <a:latin typeface="Calibri" panose="020F0502020204030204" pitchFamily="34" charset="0"/>
              <a:cs typeface="Calibri" panose="020F0502020204030204" pitchFamily="34" charset="0"/>
            </a:endParaRPr>
          </a:p>
        </p:txBody>
      </p:sp>
      <p:sp>
        <p:nvSpPr>
          <p:cNvPr id="7" name="Title 6">
            <a:extLst>
              <a:ext uri="{FF2B5EF4-FFF2-40B4-BE49-F238E27FC236}">
                <a16:creationId xmlns:a16="http://schemas.microsoft.com/office/drawing/2014/main" id="{9C66EC82-4D02-4551-A094-19D773A0E046}"/>
              </a:ext>
            </a:extLst>
          </p:cNvPr>
          <p:cNvSpPr>
            <a:spLocks noGrp="1"/>
          </p:cNvSpPr>
          <p:nvPr>
            <p:ph type="title"/>
          </p:nvPr>
        </p:nvSpPr>
        <p:spPr/>
        <p:txBody>
          <a:bodyPr/>
          <a:lstStyle/>
          <a:p>
            <a:r>
              <a:rPr lang="en-US"/>
              <a:t>Welcome to our speaker(s)!</a:t>
            </a:r>
          </a:p>
        </p:txBody>
      </p:sp>
      <p:sp>
        <p:nvSpPr>
          <p:cNvPr id="14" name="Freeform: Shape 13">
            <a:extLst>
              <a:ext uri="{FF2B5EF4-FFF2-40B4-BE49-F238E27FC236}">
                <a16:creationId xmlns:a16="http://schemas.microsoft.com/office/drawing/2014/main" id="{0E58AC41-CF63-4011-995D-FEE89AAB34B3}"/>
              </a:ext>
            </a:extLst>
          </p:cNvPr>
          <p:cNvSpPr>
            <a:spLocks/>
          </p:cNvSpPr>
          <p:nvPr/>
        </p:nvSpPr>
        <p:spPr bwMode="auto">
          <a:xfrm>
            <a:off x="1291673" y="2309616"/>
            <a:ext cx="2353722" cy="2633824"/>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ctr" anchorCtr="0" compatLnSpc="1">
            <a:prstTxWarp prst="textNoShape">
              <a:avLst/>
            </a:prstTxWarp>
          </a:bodyPr>
          <a:lstStyle/>
          <a:p>
            <a:pPr algn="ctr" defTabSz="914354"/>
            <a:endParaRPr lang="en-US" sz="4050" b="1">
              <a:solidFill>
                <a:srgbClr val="970A82"/>
              </a:solidFill>
              <a:latin typeface="Calibri" panose="020F0502020204030204"/>
            </a:endParaRPr>
          </a:p>
        </p:txBody>
      </p:sp>
      <p:pic>
        <p:nvPicPr>
          <p:cNvPr id="32" name="Picture 31">
            <a:extLst>
              <a:ext uri="{FF2B5EF4-FFF2-40B4-BE49-F238E27FC236}">
                <a16:creationId xmlns:a16="http://schemas.microsoft.com/office/drawing/2014/main" id="{F8FEDB45-984A-784A-A52D-50DB5646B356}"/>
              </a:ext>
            </a:extLst>
          </p:cNvPr>
          <p:cNvPicPr>
            <a:picLocks noChangeAspect="1"/>
          </p:cNvPicPr>
          <p:nvPr/>
        </p:nvPicPr>
        <p:blipFill>
          <a:blip r:embed="rId4"/>
          <a:srcRect l="10239" r="22774" b="32050"/>
          <a:stretch>
            <a:fillRect/>
          </a:stretch>
        </p:blipFill>
        <p:spPr>
          <a:xfrm>
            <a:off x="1291672" y="2309616"/>
            <a:ext cx="2353722" cy="2633824"/>
          </a:xfrm>
          <a:custGeom>
            <a:avLst/>
            <a:gdLst>
              <a:gd name="connsiteX0" fmla="*/ 1176561 w 2353722"/>
              <a:gd name="connsiteY0" fmla="*/ 0 h 2633824"/>
              <a:gd name="connsiteX1" fmla="*/ 1309403 w 2353722"/>
              <a:gd name="connsiteY1" fmla="*/ 35409 h 2633824"/>
              <a:gd name="connsiteX2" fmla="*/ 2220780 w 2353722"/>
              <a:gd name="connsiteY2" fmla="*/ 561133 h 2633824"/>
              <a:gd name="connsiteX3" fmla="*/ 2353722 w 2353722"/>
              <a:gd name="connsiteY3" fmla="*/ 790788 h 2633824"/>
              <a:gd name="connsiteX4" fmla="*/ 2353722 w 2353722"/>
              <a:gd name="connsiteY4" fmla="*/ 1843037 h 2633824"/>
              <a:gd name="connsiteX5" fmla="*/ 2220780 w 2353722"/>
              <a:gd name="connsiteY5" fmla="*/ 2071892 h 2633824"/>
              <a:gd name="connsiteX6" fmla="*/ 1309403 w 2353722"/>
              <a:gd name="connsiteY6" fmla="*/ 2598416 h 2633824"/>
              <a:gd name="connsiteX7" fmla="*/ 1044319 w 2353722"/>
              <a:gd name="connsiteY7" fmla="*/ 2598416 h 2633824"/>
              <a:gd name="connsiteX8" fmla="*/ 132142 w 2353722"/>
              <a:gd name="connsiteY8" fmla="*/ 2071892 h 2633824"/>
              <a:gd name="connsiteX9" fmla="*/ 0 w 2353722"/>
              <a:gd name="connsiteY9" fmla="*/ 1843037 h 2633824"/>
              <a:gd name="connsiteX10" fmla="*/ 0 w 2353722"/>
              <a:gd name="connsiteY10" fmla="*/ 790788 h 2633824"/>
              <a:gd name="connsiteX11" fmla="*/ 132142 w 2353722"/>
              <a:gd name="connsiteY11" fmla="*/ 561133 h 2633824"/>
              <a:gd name="connsiteX12" fmla="*/ 1044319 w 2353722"/>
              <a:gd name="connsiteY12" fmla="*/ 35409 h 2633824"/>
              <a:gd name="connsiteX13" fmla="*/ 1176561 w 2353722"/>
              <a:gd name="connsiteY13" fmla="*/ 0 h 263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3722" h="2633824">
                <a:moveTo>
                  <a:pt x="1176561" y="0"/>
                </a:moveTo>
                <a:cubicBezTo>
                  <a:pt x="1222311" y="0"/>
                  <a:pt x="1268159" y="11803"/>
                  <a:pt x="1309403" y="35409"/>
                </a:cubicBezTo>
                <a:lnTo>
                  <a:pt x="2220780" y="561133"/>
                </a:lnTo>
                <a:cubicBezTo>
                  <a:pt x="2303269" y="609144"/>
                  <a:pt x="2353722" y="696365"/>
                  <a:pt x="2353722" y="790788"/>
                </a:cubicBezTo>
                <a:lnTo>
                  <a:pt x="2353722" y="1843037"/>
                </a:lnTo>
                <a:cubicBezTo>
                  <a:pt x="2353722" y="1937459"/>
                  <a:pt x="2303269" y="2024680"/>
                  <a:pt x="2220780" y="2071892"/>
                </a:cubicBezTo>
                <a:lnTo>
                  <a:pt x="1309403" y="2598416"/>
                </a:lnTo>
                <a:cubicBezTo>
                  <a:pt x="1226915" y="2645627"/>
                  <a:pt x="1126006" y="2645627"/>
                  <a:pt x="1044319" y="2598416"/>
                </a:cubicBezTo>
                <a:lnTo>
                  <a:pt x="132142" y="2071892"/>
                </a:lnTo>
                <a:cubicBezTo>
                  <a:pt x="50455" y="2024680"/>
                  <a:pt x="0" y="1937459"/>
                  <a:pt x="0" y="1843037"/>
                </a:cubicBezTo>
                <a:lnTo>
                  <a:pt x="0" y="790788"/>
                </a:lnTo>
                <a:cubicBezTo>
                  <a:pt x="0" y="696365"/>
                  <a:pt x="50455" y="609144"/>
                  <a:pt x="132142" y="561133"/>
                </a:cubicBezTo>
                <a:lnTo>
                  <a:pt x="1044319" y="35409"/>
                </a:lnTo>
                <a:cubicBezTo>
                  <a:pt x="1085163" y="11803"/>
                  <a:pt x="1130812" y="0"/>
                  <a:pt x="1176561" y="0"/>
                </a:cubicBezTo>
                <a:close/>
              </a:path>
            </a:pathLst>
          </a:custGeom>
        </p:spPr>
      </p:pic>
      <p:sp>
        <p:nvSpPr>
          <p:cNvPr id="26" name="Freeform: Shape 25">
            <a:extLst>
              <a:ext uri="{FF2B5EF4-FFF2-40B4-BE49-F238E27FC236}">
                <a16:creationId xmlns:a16="http://schemas.microsoft.com/office/drawing/2014/main" id="{FF33F5E0-6932-461C-A41E-9E481435A196}"/>
              </a:ext>
            </a:extLst>
          </p:cNvPr>
          <p:cNvSpPr/>
          <p:nvPr/>
        </p:nvSpPr>
        <p:spPr>
          <a:xfrm>
            <a:off x="1291673" y="3918042"/>
            <a:ext cx="2353722" cy="792088"/>
          </a:xfrm>
          <a:custGeom>
            <a:avLst/>
            <a:gdLst>
              <a:gd name="connsiteX0" fmla="*/ 0 w 2353722"/>
              <a:gd name="connsiteY0" fmla="*/ 0 h 792088"/>
              <a:gd name="connsiteX1" fmla="*/ 2353722 w 2353722"/>
              <a:gd name="connsiteY1" fmla="*/ 0 h 792088"/>
              <a:gd name="connsiteX2" fmla="*/ 2353722 w 2353722"/>
              <a:gd name="connsiteY2" fmla="*/ 237744 h 792088"/>
              <a:gd name="connsiteX3" fmla="*/ 2220780 w 2353722"/>
              <a:gd name="connsiteY3" fmla="*/ 466599 h 792088"/>
              <a:gd name="connsiteX4" fmla="*/ 1657381 w 2353722"/>
              <a:gd name="connsiteY4" fmla="*/ 792088 h 792088"/>
              <a:gd name="connsiteX5" fmla="*/ 696036 w 2353722"/>
              <a:gd name="connsiteY5" fmla="*/ 792088 h 792088"/>
              <a:gd name="connsiteX6" fmla="*/ 132142 w 2353722"/>
              <a:gd name="connsiteY6" fmla="*/ 466599 h 792088"/>
              <a:gd name="connsiteX7" fmla="*/ 0 w 2353722"/>
              <a:gd name="connsiteY7" fmla="*/ 237744 h 79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3722" h="792088">
                <a:moveTo>
                  <a:pt x="0" y="0"/>
                </a:moveTo>
                <a:lnTo>
                  <a:pt x="2353722" y="0"/>
                </a:lnTo>
                <a:lnTo>
                  <a:pt x="2353722" y="237744"/>
                </a:lnTo>
                <a:cubicBezTo>
                  <a:pt x="2353722" y="332166"/>
                  <a:pt x="2303269" y="419387"/>
                  <a:pt x="2220780" y="466599"/>
                </a:cubicBezTo>
                <a:lnTo>
                  <a:pt x="1657381" y="792088"/>
                </a:lnTo>
                <a:lnTo>
                  <a:pt x="696036" y="792088"/>
                </a:lnTo>
                <a:lnTo>
                  <a:pt x="132142" y="466599"/>
                </a:lnTo>
                <a:cubicBezTo>
                  <a:pt x="50455" y="419387"/>
                  <a:pt x="0" y="332166"/>
                  <a:pt x="0" y="237744"/>
                </a:cubicBezTo>
                <a:close/>
              </a:path>
            </a:pathLst>
          </a:custGeom>
          <a:solidFill>
            <a:srgbClr val="F0A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r>
              <a:rPr lang="en-US" sz="1800">
                <a:solidFill>
                  <a:prstClr val="white"/>
                </a:solidFill>
                <a:latin typeface="Calibri" panose="020F0502020204030204"/>
              </a:rPr>
              <a:t>Desiree </a:t>
            </a:r>
            <a:r>
              <a:rPr lang="en-US" sz="1800" err="1">
                <a:solidFill>
                  <a:prstClr val="white"/>
                </a:solidFill>
                <a:latin typeface="Calibri" panose="020F0502020204030204"/>
              </a:rPr>
              <a:t>Möller</a:t>
            </a:r>
            <a:endParaRPr lang="en-US" sz="1800">
              <a:solidFill>
                <a:prstClr val="white"/>
              </a:solidFill>
              <a:latin typeface="Calibri" panose="020F0502020204030204"/>
            </a:endParaRPr>
          </a:p>
          <a:p>
            <a:pPr algn="ctr" defTabSz="914354"/>
            <a:r>
              <a:rPr lang="en-US" sz="1800">
                <a:solidFill>
                  <a:prstClr val="white"/>
                </a:solidFill>
                <a:latin typeface="Calibri" panose="020F0502020204030204"/>
              </a:rPr>
              <a:t>Presales BTP</a:t>
            </a:r>
          </a:p>
        </p:txBody>
      </p:sp>
      <p:sp>
        <p:nvSpPr>
          <p:cNvPr id="24" name="Freeform: Shape 23">
            <a:extLst>
              <a:ext uri="{FF2B5EF4-FFF2-40B4-BE49-F238E27FC236}">
                <a16:creationId xmlns:a16="http://schemas.microsoft.com/office/drawing/2014/main" id="{E469FD86-D616-4DC4-A7E1-98F878372F56}"/>
              </a:ext>
            </a:extLst>
          </p:cNvPr>
          <p:cNvSpPr>
            <a:spLocks/>
          </p:cNvSpPr>
          <p:nvPr/>
        </p:nvSpPr>
        <p:spPr bwMode="auto">
          <a:xfrm>
            <a:off x="4985753" y="2309616"/>
            <a:ext cx="2353722" cy="2633824"/>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ctr" anchorCtr="0" compatLnSpc="1">
            <a:prstTxWarp prst="textNoShape">
              <a:avLst/>
            </a:prstTxWarp>
          </a:bodyPr>
          <a:lstStyle/>
          <a:p>
            <a:pPr algn="ctr" defTabSz="914354"/>
            <a:endParaRPr lang="en-US" sz="4050" b="1">
              <a:solidFill>
                <a:srgbClr val="970A82"/>
              </a:solidFill>
              <a:latin typeface="Calibri" panose="020F0502020204030204"/>
            </a:endParaRPr>
          </a:p>
        </p:txBody>
      </p:sp>
      <p:pic>
        <p:nvPicPr>
          <p:cNvPr id="30" name="Picture 29">
            <a:extLst>
              <a:ext uri="{FF2B5EF4-FFF2-40B4-BE49-F238E27FC236}">
                <a16:creationId xmlns:a16="http://schemas.microsoft.com/office/drawing/2014/main" id="{9840A2AF-C794-EB4E-AADE-58472D38158A}"/>
              </a:ext>
            </a:extLst>
          </p:cNvPr>
          <p:cNvPicPr>
            <a:picLocks noChangeAspect="1"/>
          </p:cNvPicPr>
          <p:nvPr/>
        </p:nvPicPr>
        <p:blipFill>
          <a:blip r:embed="rId5"/>
          <a:srcRect l="32665" t="21988" r="28930" b="26492"/>
          <a:stretch>
            <a:fillRect/>
          </a:stretch>
        </p:blipFill>
        <p:spPr>
          <a:xfrm rot="16200000">
            <a:off x="4845702" y="2449668"/>
            <a:ext cx="2633825" cy="2353722"/>
          </a:xfrm>
          <a:custGeom>
            <a:avLst/>
            <a:gdLst>
              <a:gd name="connsiteX0" fmla="*/ 2633825 w 2633825"/>
              <a:gd name="connsiteY0" fmla="*/ 1176561 h 2353722"/>
              <a:gd name="connsiteX1" fmla="*/ 2598416 w 2633825"/>
              <a:gd name="connsiteY1" fmla="*/ 1309403 h 2353722"/>
              <a:gd name="connsiteX2" fmla="*/ 2072692 w 2633825"/>
              <a:gd name="connsiteY2" fmla="*/ 2220780 h 2353722"/>
              <a:gd name="connsiteX3" fmla="*/ 1843037 w 2633825"/>
              <a:gd name="connsiteY3" fmla="*/ 2353722 h 2353722"/>
              <a:gd name="connsiteX4" fmla="*/ 790788 w 2633825"/>
              <a:gd name="connsiteY4" fmla="*/ 2353722 h 2353722"/>
              <a:gd name="connsiteX5" fmla="*/ 561933 w 2633825"/>
              <a:gd name="connsiteY5" fmla="*/ 2220780 h 2353722"/>
              <a:gd name="connsiteX6" fmla="*/ 35409 w 2633825"/>
              <a:gd name="connsiteY6" fmla="*/ 1309403 h 2353722"/>
              <a:gd name="connsiteX7" fmla="*/ 35409 w 2633825"/>
              <a:gd name="connsiteY7" fmla="*/ 1044319 h 2353722"/>
              <a:gd name="connsiteX8" fmla="*/ 561933 w 2633825"/>
              <a:gd name="connsiteY8" fmla="*/ 132142 h 2353722"/>
              <a:gd name="connsiteX9" fmla="*/ 790789 w 2633825"/>
              <a:gd name="connsiteY9" fmla="*/ 0 h 2353722"/>
              <a:gd name="connsiteX10" fmla="*/ 1843038 w 2633825"/>
              <a:gd name="connsiteY10" fmla="*/ 0 h 2353722"/>
              <a:gd name="connsiteX11" fmla="*/ 2072692 w 2633825"/>
              <a:gd name="connsiteY11" fmla="*/ 132142 h 2353722"/>
              <a:gd name="connsiteX12" fmla="*/ 2598416 w 2633825"/>
              <a:gd name="connsiteY12" fmla="*/ 1044319 h 2353722"/>
              <a:gd name="connsiteX13" fmla="*/ 2633825 w 2633825"/>
              <a:gd name="connsiteY13" fmla="*/ 1176561 h 235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33825" h="2353722">
                <a:moveTo>
                  <a:pt x="2633825" y="1176561"/>
                </a:moveTo>
                <a:cubicBezTo>
                  <a:pt x="2633825" y="1222311"/>
                  <a:pt x="2622022" y="1268159"/>
                  <a:pt x="2598416" y="1309403"/>
                </a:cubicBezTo>
                <a:lnTo>
                  <a:pt x="2072692" y="2220780"/>
                </a:lnTo>
                <a:cubicBezTo>
                  <a:pt x="2024681" y="2303269"/>
                  <a:pt x="1937460" y="2353722"/>
                  <a:pt x="1843037" y="2353722"/>
                </a:cubicBezTo>
                <a:lnTo>
                  <a:pt x="790788" y="2353722"/>
                </a:lnTo>
                <a:cubicBezTo>
                  <a:pt x="696366" y="2353722"/>
                  <a:pt x="609145" y="2303269"/>
                  <a:pt x="561933" y="2220780"/>
                </a:cubicBezTo>
                <a:lnTo>
                  <a:pt x="35409" y="1309403"/>
                </a:lnTo>
                <a:cubicBezTo>
                  <a:pt x="-11802" y="1226915"/>
                  <a:pt x="-11802" y="1126006"/>
                  <a:pt x="35409" y="1044319"/>
                </a:cubicBezTo>
                <a:lnTo>
                  <a:pt x="561933" y="132142"/>
                </a:lnTo>
                <a:cubicBezTo>
                  <a:pt x="609145" y="50455"/>
                  <a:pt x="696366" y="0"/>
                  <a:pt x="790789" y="0"/>
                </a:cubicBezTo>
                <a:lnTo>
                  <a:pt x="1843038" y="0"/>
                </a:lnTo>
                <a:cubicBezTo>
                  <a:pt x="1937460" y="0"/>
                  <a:pt x="2024681" y="50455"/>
                  <a:pt x="2072692" y="132142"/>
                </a:cubicBezTo>
                <a:lnTo>
                  <a:pt x="2598416" y="1044319"/>
                </a:lnTo>
                <a:cubicBezTo>
                  <a:pt x="2622022" y="1085163"/>
                  <a:pt x="2633825" y="1130812"/>
                  <a:pt x="2633825" y="1176561"/>
                </a:cubicBezTo>
                <a:close/>
              </a:path>
            </a:pathLst>
          </a:custGeom>
        </p:spPr>
      </p:pic>
      <p:sp>
        <p:nvSpPr>
          <p:cNvPr id="16" name="Freeform: Shape 15">
            <a:extLst>
              <a:ext uri="{FF2B5EF4-FFF2-40B4-BE49-F238E27FC236}">
                <a16:creationId xmlns:a16="http://schemas.microsoft.com/office/drawing/2014/main" id="{CB784FCD-2511-4DCF-A8CA-8E2667D16F5E}"/>
              </a:ext>
            </a:extLst>
          </p:cNvPr>
          <p:cNvSpPr/>
          <p:nvPr/>
        </p:nvSpPr>
        <p:spPr>
          <a:xfrm>
            <a:off x="4985753" y="3918042"/>
            <a:ext cx="2353722" cy="792088"/>
          </a:xfrm>
          <a:custGeom>
            <a:avLst/>
            <a:gdLst>
              <a:gd name="connsiteX0" fmla="*/ 0 w 2353722"/>
              <a:gd name="connsiteY0" fmla="*/ 0 h 792088"/>
              <a:gd name="connsiteX1" fmla="*/ 2353722 w 2353722"/>
              <a:gd name="connsiteY1" fmla="*/ 0 h 792088"/>
              <a:gd name="connsiteX2" fmla="*/ 2353722 w 2353722"/>
              <a:gd name="connsiteY2" fmla="*/ 237744 h 792088"/>
              <a:gd name="connsiteX3" fmla="*/ 2220780 w 2353722"/>
              <a:gd name="connsiteY3" fmla="*/ 466599 h 792088"/>
              <a:gd name="connsiteX4" fmla="*/ 1657381 w 2353722"/>
              <a:gd name="connsiteY4" fmla="*/ 792088 h 792088"/>
              <a:gd name="connsiteX5" fmla="*/ 696036 w 2353722"/>
              <a:gd name="connsiteY5" fmla="*/ 792088 h 792088"/>
              <a:gd name="connsiteX6" fmla="*/ 132142 w 2353722"/>
              <a:gd name="connsiteY6" fmla="*/ 466599 h 792088"/>
              <a:gd name="connsiteX7" fmla="*/ 0 w 2353722"/>
              <a:gd name="connsiteY7" fmla="*/ 237744 h 79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3722" h="792088">
                <a:moveTo>
                  <a:pt x="0" y="0"/>
                </a:moveTo>
                <a:lnTo>
                  <a:pt x="2353722" y="0"/>
                </a:lnTo>
                <a:lnTo>
                  <a:pt x="2353722" y="237744"/>
                </a:lnTo>
                <a:cubicBezTo>
                  <a:pt x="2353722" y="332166"/>
                  <a:pt x="2303269" y="419387"/>
                  <a:pt x="2220780" y="466599"/>
                </a:cubicBezTo>
                <a:lnTo>
                  <a:pt x="1657381" y="792088"/>
                </a:lnTo>
                <a:lnTo>
                  <a:pt x="696036" y="792088"/>
                </a:lnTo>
                <a:lnTo>
                  <a:pt x="132142" y="466599"/>
                </a:lnTo>
                <a:cubicBezTo>
                  <a:pt x="50455" y="419387"/>
                  <a:pt x="0" y="332166"/>
                  <a:pt x="0" y="23774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r>
              <a:rPr lang="en-US" sz="1800" dirty="0">
                <a:solidFill>
                  <a:schemeClr val="bg1"/>
                </a:solidFill>
                <a:latin typeface="Calibri" panose="020F0502020204030204"/>
              </a:rPr>
              <a:t>Mat </a:t>
            </a:r>
            <a:r>
              <a:rPr lang="en-US" sz="1800" dirty="0" err="1">
                <a:solidFill>
                  <a:schemeClr val="bg1"/>
                </a:solidFill>
                <a:latin typeface="Calibri" panose="020F0502020204030204"/>
              </a:rPr>
              <a:t>Beerkens</a:t>
            </a:r>
            <a:endParaRPr lang="en-US" sz="1800" dirty="0">
              <a:solidFill>
                <a:schemeClr val="bg1"/>
              </a:solidFill>
              <a:latin typeface="Calibri" panose="020F0502020204030204"/>
            </a:endParaRPr>
          </a:p>
          <a:p>
            <a:pPr algn="ctr" defTabSz="914354"/>
            <a:r>
              <a:rPr lang="en-US" sz="1800" dirty="0">
                <a:solidFill>
                  <a:schemeClr val="bg1"/>
                </a:solidFill>
                <a:latin typeface="Calibri" panose="020F0502020204030204"/>
              </a:rPr>
              <a:t>Presales BTP</a:t>
            </a:r>
          </a:p>
        </p:txBody>
      </p:sp>
      <p:pic>
        <p:nvPicPr>
          <p:cNvPr id="10" name="Picture 9" hidden="1">
            <a:extLst>
              <a:ext uri="{FF2B5EF4-FFF2-40B4-BE49-F238E27FC236}">
                <a16:creationId xmlns:a16="http://schemas.microsoft.com/office/drawing/2014/main" id="{8EE64A18-B2BB-A844-B0EE-060F764B1A15}"/>
              </a:ext>
            </a:extLst>
          </p:cNvPr>
          <p:cNvPicPr>
            <a:picLocks noChangeAspect="1"/>
          </p:cNvPicPr>
          <p:nvPr/>
        </p:nvPicPr>
        <p:blipFill rotWithShape="1">
          <a:blip r:embed="rId5"/>
          <a:srcRect l="23768" t="21976" r="29268" b="14116"/>
          <a:stretch/>
        </p:blipFill>
        <p:spPr>
          <a:xfrm rot="16200000">
            <a:off x="5629434" y="2809758"/>
            <a:ext cx="1066360" cy="966664"/>
          </a:xfrm>
          <a:prstGeom prst="rect">
            <a:avLst/>
          </a:prstGeom>
        </p:spPr>
      </p:pic>
    </p:spTree>
    <p:extLst>
      <p:ext uri="{BB962C8B-B14F-4D97-AF65-F5344CB8AC3E}">
        <p14:creationId xmlns:p14="http://schemas.microsoft.com/office/powerpoint/2010/main" val="2683316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025EAC-D830-47AA-A78E-96D3F584153C}"/>
              </a:ext>
            </a:extLst>
          </p:cNvPr>
          <p:cNvSpPr>
            <a:spLocks noGrp="1"/>
          </p:cNvSpPr>
          <p:nvPr>
            <p:ph type="title"/>
          </p:nvPr>
        </p:nvSpPr>
        <p:spPr/>
        <p:txBody>
          <a:bodyPr/>
          <a:lstStyle/>
          <a:p>
            <a:r>
              <a:rPr lang="en-US"/>
              <a:t>Learning Objectives</a:t>
            </a:r>
          </a:p>
        </p:txBody>
      </p:sp>
      <p:pic>
        <p:nvPicPr>
          <p:cNvPr id="7" name="Picture 6">
            <a:extLst>
              <a:ext uri="{FF2B5EF4-FFF2-40B4-BE49-F238E27FC236}">
                <a16:creationId xmlns:a16="http://schemas.microsoft.com/office/drawing/2014/main" id="{9D9369DA-4B7F-4C1E-8380-D5D0E6CC510B}"/>
              </a:ext>
            </a:extLst>
          </p:cNvPr>
          <p:cNvPicPr>
            <a:picLocks noChangeAspect="1"/>
          </p:cNvPicPr>
          <p:nvPr/>
        </p:nvPicPr>
        <p:blipFill>
          <a:blip r:embed="rId2"/>
          <a:stretch>
            <a:fillRect/>
          </a:stretch>
        </p:blipFill>
        <p:spPr>
          <a:xfrm>
            <a:off x="1550287" y="1164203"/>
            <a:ext cx="2569122" cy="2569122"/>
          </a:xfrm>
          <a:prstGeom prst="rect">
            <a:avLst/>
          </a:prstGeom>
        </p:spPr>
      </p:pic>
      <p:pic>
        <p:nvPicPr>
          <p:cNvPr id="19" name="Picture 18">
            <a:extLst>
              <a:ext uri="{FF2B5EF4-FFF2-40B4-BE49-F238E27FC236}">
                <a16:creationId xmlns:a16="http://schemas.microsoft.com/office/drawing/2014/main" id="{2030073F-7CFC-4193-9CFF-BB41F0674A79}"/>
              </a:ext>
            </a:extLst>
          </p:cNvPr>
          <p:cNvPicPr>
            <a:picLocks noChangeAspect="1"/>
          </p:cNvPicPr>
          <p:nvPr/>
        </p:nvPicPr>
        <p:blipFill>
          <a:blip r:embed="rId2"/>
          <a:stretch>
            <a:fillRect/>
          </a:stretch>
        </p:blipFill>
        <p:spPr>
          <a:xfrm>
            <a:off x="4626669" y="1171962"/>
            <a:ext cx="2569122" cy="2569122"/>
          </a:xfrm>
          <a:prstGeom prst="rect">
            <a:avLst/>
          </a:prstGeom>
        </p:spPr>
      </p:pic>
      <p:pic>
        <p:nvPicPr>
          <p:cNvPr id="30" name="Picture 29">
            <a:extLst>
              <a:ext uri="{FF2B5EF4-FFF2-40B4-BE49-F238E27FC236}">
                <a16:creationId xmlns:a16="http://schemas.microsoft.com/office/drawing/2014/main" id="{907412C7-5C01-4165-8F26-E19830E7ABFE}"/>
              </a:ext>
            </a:extLst>
          </p:cNvPr>
          <p:cNvPicPr>
            <a:picLocks noChangeAspect="1"/>
          </p:cNvPicPr>
          <p:nvPr/>
        </p:nvPicPr>
        <p:blipFill>
          <a:blip r:embed="rId2"/>
          <a:stretch>
            <a:fillRect/>
          </a:stretch>
        </p:blipFill>
        <p:spPr>
          <a:xfrm>
            <a:off x="8286849" y="1150087"/>
            <a:ext cx="2569122" cy="2569122"/>
          </a:xfrm>
          <a:prstGeom prst="rect">
            <a:avLst/>
          </a:prstGeom>
        </p:spPr>
      </p:pic>
      <p:sp>
        <p:nvSpPr>
          <p:cNvPr id="8" name="TextBox 7">
            <a:extLst>
              <a:ext uri="{FF2B5EF4-FFF2-40B4-BE49-F238E27FC236}">
                <a16:creationId xmlns:a16="http://schemas.microsoft.com/office/drawing/2014/main" id="{E630AC3E-2E7C-49B7-9F5C-D6E56A97335A}"/>
              </a:ext>
            </a:extLst>
          </p:cNvPr>
          <p:cNvSpPr txBox="1"/>
          <p:nvPr/>
        </p:nvSpPr>
        <p:spPr>
          <a:xfrm>
            <a:off x="1580887" y="3654558"/>
            <a:ext cx="2160193"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b="1" kern="0">
                <a:ea typeface="Arial Unicode MS" pitchFamily="34" charset="-128"/>
                <a:cs typeface="Arial Unicode MS" pitchFamily="34" charset="-128"/>
              </a:rPr>
              <a:t>End-2-End Demo</a:t>
            </a:r>
          </a:p>
        </p:txBody>
      </p:sp>
      <p:sp>
        <p:nvSpPr>
          <p:cNvPr id="32" name="TextBox 31">
            <a:extLst>
              <a:ext uri="{FF2B5EF4-FFF2-40B4-BE49-F238E27FC236}">
                <a16:creationId xmlns:a16="http://schemas.microsoft.com/office/drawing/2014/main" id="{6611A2AD-D11E-4878-90C2-540ED9F76852}"/>
              </a:ext>
            </a:extLst>
          </p:cNvPr>
          <p:cNvSpPr txBox="1"/>
          <p:nvPr/>
        </p:nvSpPr>
        <p:spPr>
          <a:xfrm>
            <a:off x="1376422" y="4426175"/>
            <a:ext cx="2569122" cy="110799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a:ea typeface="Arial Unicode MS" pitchFamily="34" charset="-128"/>
                <a:cs typeface="Arial Unicode MS" pitchFamily="34" charset="-128"/>
              </a:rPr>
              <a:t>Showcase an E2E demo on how BTP helps you integrating content from various sources</a:t>
            </a:r>
          </a:p>
        </p:txBody>
      </p:sp>
      <p:sp>
        <p:nvSpPr>
          <p:cNvPr id="33" name="TextBox 32">
            <a:extLst>
              <a:ext uri="{FF2B5EF4-FFF2-40B4-BE49-F238E27FC236}">
                <a16:creationId xmlns:a16="http://schemas.microsoft.com/office/drawing/2014/main" id="{C312375E-AB53-4A28-8403-D690330EFD74}"/>
              </a:ext>
            </a:extLst>
          </p:cNvPr>
          <p:cNvSpPr txBox="1"/>
          <p:nvPr/>
        </p:nvSpPr>
        <p:spPr>
          <a:xfrm>
            <a:off x="4933868" y="3689522"/>
            <a:ext cx="2160193" cy="55399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b="1" kern="0">
                <a:ea typeface="Arial Unicode MS" pitchFamily="34" charset="-128"/>
                <a:cs typeface="Arial Unicode MS" pitchFamily="34" charset="-128"/>
              </a:rPr>
              <a:t>Concept of UI Integration Cards</a:t>
            </a:r>
          </a:p>
        </p:txBody>
      </p:sp>
      <p:sp>
        <p:nvSpPr>
          <p:cNvPr id="34" name="TextBox 33">
            <a:extLst>
              <a:ext uri="{FF2B5EF4-FFF2-40B4-BE49-F238E27FC236}">
                <a16:creationId xmlns:a16="http://schemas.microsoft.com/office/drawing/2014/main" id="{259472C7-8499-4D29-8B16-B7821E6492A1}"/>
              </a:ext>
            </a:extLst>
          </p:cNvPr>
          <p:cNvSpPr txBox="1"/>
          <p:nvPr/>
        </p:nvSpPr>
        <p:spPr>
          <a:xfrm>
            <a:off x="4831133" y="4426175"/>
            <a:ext cx="2160193" cy="1384995"/>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a:ea typeface="Arial Unicode MS" pitchFamily="34" charset="-128"/>
                <a:cs typeface="Arial Unicode MS" pitchFamily="34" charset="-128"/>
              </a:rPr>
              <a:t>Understand the concept and show the value to customers and partners</a:t>
            </a:r>
          </a:p>
        </p:txBody>
      </p:sp>
      <p:sp>
        <p:nvSpPr>
          <p:cNvPr id="35" name="TextBox 34">
            <a:extLst>
              <a:ext uri="{FF2B5EF4-FFF2-40B4-BE49-F238E27FC236}">
                <a16:creationId xmlns:a16="http://schemas.microsoft.com/office/drawing/2014/main" id="{D74DE3DC-634A-4D5C-B569-707AF6DFDDD8}"/>
              </a:ext>
            </a:extLst>
          </p:cNvPr>
          <p:cNvSpPr txBox="1"/>
          <p:nvPr/>
        </p:nvSpPr>
        <p:spPr>
          <a:xfrm>
            <a:off x="8152148" y="3754722"/>
            <a:ext cx="2838523" cy="55399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b="1" kern="0">
                <a:ea typeface="Arial Unicode MS" pitchFamily="34" charset="-128"/>
                <a:cs typeface="Arial Unicode MS" pitchFamily="34" charset="-128"/>
              </a:rPr>
              <a:t>Deployment to </a:t>
            </a:r>
            <a:br>
              <a:rPr lang="en-US" sz="1800" b="1" kern="0">
                <a:ea typeface="Arial Unicode MS" pitchFamily="34" charset="-128"/>
                <a:cs typeface="Arial Unicode MS" pitchFamily="34" charset="-128"/>
              </a:rPr>
            </a:br>
            <a:r>
              <a:rPr lang="en-US" sz="1800" b="1" kern="0">
                <a:ea typeface="Arial Unicode MS" pitchFamily="34" charset="-128"/>
                <a:cs typeface="Arial Unicode MS" pitchFamily="34" charset="-128"/>
              </a:rPr>
              <a:t>SAP Work Zone</a:t>
            </a:r>
          </a:p>
        </p:txBody>
      </p:sp>
      <p:sp>
        <p:nvSpPr>
          <p:cNvPr id="36" name="TextBox 35">
            <a:extLst>
              <a:ext uri="{FF2B5EF4-FFF2-40B4-BE49-F238E27FC236}">
                <a16:creationId xmlns:a16="http://schemas.microsoft.com/office/drawing/2014/main" id="{20ACE31C-92CA-40A3-87E0-D93AE8B3C098}"/>
              </a:ext>
            </a:extLst>
          </p:cNvPr>
          <p:cNvSpPr txBox="1"/>
          <p:nvPr/>
        </p:nvSpPr>
        <p:spPr>
          <a:xfrm>
            <a:off x="8419242" y="4534471"/>
            <a:ext cx="2160193" cy="83099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a:ea typeface="Arial Unicode MS" pitchFamily="34" charset="-128"/>
                <a:cs typeface="Arial Unicode MS" pitchFamily="34" charset="-128"/>
              </a:rPr>
              <a:t>How UI Integration Cards work together with Work Zone</a:t>
            </a:r>
          </a:p>
        </p:txBody>
      </p:sp>
    </p:spTree>
    <p:extLst>
      <p:ext uri="{BB962C8B-B14F-4D97-AF65-F5344CB8AC3E}">
        <p14:creationId xmlns:p14="http://schemas.microsoft.com/office/powerpoint/2010/main" val="2839406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a:xfrm>
            <a:off x="504001" y="1478573"/>
            <a:ext cx="8525699" cy="4716750"/>
          </a:xfrm>
        </p:spPr>
        <p:txBody>
          <a:bodyPr>
            <a:normAutofit/>
          </a:bodyPr>
          <a:lstStyle/>
          <a:p>
            <a:pPr marL="457200" indent="-457200">
              <a:lnSpc>
                <a:spcPct val="200000"/>
              </a:lnSpc>
              <a:buSzPct val="100000"/>
              <a:buFont typeface="+mj-lt"/>
              <a:buAutoNum type="arabicPeriod"/>
            </a:pPr>
            <a:r>
              <a:rPr lang="en-US" b="1">
                <a:solidFill>
                  <a:schemeClr val="accent1"/>
                </a:solidFill>
              </a:rPr>
              <a:t>What is SAP Work Zone &amp; What are UI Integration Cards?</a:t>
            </a:r>
          </a:p>
          <a:p>
            <a:pPr marL="457200" indent="-457200">
              <a:lnSpc>
                <a:spcPct val="200000"/>
              </a:lnSpc>
              <a:buSzPct val="100000"/>
              <a:buFont typeface="+mj-lt"/>
              <a:buAutoNum type="arabicPeriod"/>
            </a:pPr>
            <a:r>
              <a:rPr lang="en-US" b="1"/>
              <a:t>Hands-on: You develop your own UI Integration Card </a:t>
            </a:r>
            <a:br>
              <a:rPr lang="en-US" b="1"/>
            </a:br>
            <a:r>
              <a:rPr lang="en-US" b="1"/>
              <a:t>connecting live to Google Drive</a:t>
            </a:r>
          </a:p>
          <a:p>
            <a:pPr marL="457200" indent="-457200">
              <a:lnSpc>
                <a:spcPct val="200000"/>
              </a:lnSpc>
              <a:buSzPct val="100000"/>
              <a:buFont typeface="+mj-lt"/>
              <a:buAutoNum type="arabicPeriod"/>
            </a:pPr>
            <a:r>
              <a:rPr lang="en-US" b="1"/>
              <a:t>Short summary and where you find more information</a:t>
            </a:r>
          </a:p>
        </p:txBody>
      </p:sp>
      <p:sp>
        <p:nvSpPr>
          <p:cNvPr id="2" name="Agenda"/>
          <p:cNvSpPr>
            <a:spLocks noGrp="1"/>
          </p:cNvSpPr>
          <p:nvPr>
            <p:ph type="title"/>
          </p:nvPr>
        </p:nvSpPr>
        <p:spPr bwMode="gray"/>
        <p:txBody>
          <a:bodyPr/>
          <a:lstStyle/>
          <a:p>
            <a:r>
              <a:rPr lang="en-US"/>
              <a:t>Agenda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Picture 87">
            <a:extLst>
              <a:ext uri="{FF2B5EF4-FFF2-40B4-BE49-F238E27FC236}">
                <a16:creationId xmlns:a16="http://schemas.microsoft.com/office/drawing/2014/main" id="{E6D39C40-9073-472B-9133-EF5CC6AB96D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173835" y="1032397"/>
            <a:ext cx="4279340" cy="5729727"/>
          </a:xfrm>
          <a:prstGeom prst="rect">
            <a:avLst/>
          </a:prstGeom>
          <a:ln w="3175">
            <a:solidFill>
              <a:schemeClr val="bg1">
                <a:lumMod val="85000"/>
              </a:schemeClr>
            </a:solidFill>
          </a:ln>
        </p:spPr>
      </p:pic>
      <p:sp>
        <p:nvSpPr>
          <p:cNvPr id="4" name="Title 3">
            <a:extLst>
              <a:ext uri="{FF2B5EF4-FFF2-40B4-BE49-F238E27FC236}">
                <a16:creationId xmlns:a16="http://schemas.microsoft.com/office/drawing/2014/main" id="{D1D27360-462B-4686-BD82-040C81DFB1A2}"/>
              </a:ext>
            </a:extLst>
          </p:cNvPr>
          <p:cNvSpPr>
            <a:spLocks noGrp="1"/>
          </p:cNvSpPr>
          <p:nvPr>
            <p:ph type="title"/>
          </p:nvPr>
        </p:nvSpPr>
        <p:spPr/>
        <p:txBody>
          <a:bodyPr/>
          <a:lstStyle/>
          <a:p>
            <a:r>
              <a:rPr lang="en-US"/>
              <a:t>SAP Work Zone </a:t>
            </a:r>
            <a:r>
              <a:rPr lang="en-US">
                <a:solidFill>
                  <a:schemeClr val="accent1"/>
                </a:solidFill>
              </a:rPr>
              <a:t>at a Glance</a:t>
            </a:r>
          </a:p>
        </p:txBody>
      </p:sp>
      <p:sp>
        <p:nvSpPr>
          <p:cNvPr id="37" name="Freeform: Shape 36">
            <a:extLst>
              <a:ext uri="{FF2B5EF4-FFF2-40B4-BE49-F238E27FC236}">
                <a16:creationId xmlns:a16="http://schemas.microsoft.com/office/drawing/2014/main" id="{1EA594E3-3620-463F-B5D3-0151025AA860}"/>
              </a:ext>
            </a:extLst>
          </p:cNvPr>
          <p:cNvSpPr/>
          <p:nvPr/>
        </p:nvSpPr>
        <p:spPr bwMode="gray">
          <a:xfrm>
            <a:off x="6039794" y="5555462"/>
            <a:ext cx="1819763" cy="1295227"/>
          </a:xfrm>
          <a:custGeom>
            <a:avLst/>
            <a:gdLst>
              <a:gd name="connsiteX0" fmla="*/ 781676 w 3205136"/>
              <a:gd name="connsiteY0" fmla="*/ 0 h 2384488"/>
              <a:gd name="connsiteX1" fmla="*/ 3205136 w 3205136"/>
              <a:gd name="connsiteY1" fmla="*/ 2384488 h 2384488"/>
              <a:gd name="connsiteX2" fmla="*/ 1489420 w 3205136"/>
              <a:gd name="connsiteY2" fmla="*/ 2384488 h 2384488"/>
              <a:gd name="connsiteX3" fmla="*/ 488405 w 3205136"/>
              <a:gd name="connsiteY3" fmla="*/ 2384488 h 2384488"/>
              <a:gd name="connsiteX4" fmla="*/ 451670 w 3205136"/>
              <a:gd name="connsiteY4" fmla="*/ 2384488 h 2384488"/>
              <a:gd name="connsiteX5" fmla="*/ 0 w 3205136"/>
              <a:gd name="connsiteY5" fmla="*/ 1932818 h 2384488"/>
              <a:gd name="connsiteX6" fmla="*/ 0 w 3205136"/>
              <a:gd name="connsiteY6" fmla="*/ 1481148 h 2384488"/>
              <a:gd name="connsiteX7" fmla="*/ 599508 w 3205136"/>
              <a:gd name="connsiteY7" fmla="*/ 1481148 h 238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5136" h="2384488">
                <a:moveTo>
                  <a:pt x="781676" y="0"/>
                </a:moveTo>
                <a:lnTo>
                  <a:pt x="3205136" y="2384488"/>
                </a:lnTo>
                <a:lnTo>
                  <a:pt x="1489420" y="2384488"/>
                </a:lnTo>
                <a:lnTo>
                  <a:pt x="488405" y="2384488"/>
                </a:lnTo>
                <a:lnTo>
                  <a:pt x="451670" y="2384488"/>
                </a:lnTo>
                <a:lnTo>
                  <a:pt x="0" y="1932818"/>
                </a:lnTo>
                <a:lnTo>
                  <a:pt x="0" y="1481148"/>
                </a:lnTo>
                <a:lnTo>
                  <a:pt x="599508" y="1481148"/>
                </a:lnTo>
                <a:close/>
              </a:path>
            </a:pathLst>
          </a:custGeom>
          <a:solidFill>
            <a:schemeClr val="bg1">
              <a:lumMod val="65000"/>
              <a:alpha val="16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grpSp>
        <p:nvGrpSpPr>
          <p:cNvPr id="38" name="Group 37">
            <a:extLst>
              <a:ext uri="{FF2B5EF4-FFF2-40B4-BE49-F238E27FC236}">
                <a16:creationId xmlns:a16="http://schemas.microsoft.com/office/drawing/2014/main" id="{E71D3F48-B2C7-4CDD-9BE7-4878A63DA66C}"/>
              </a:ext>
            </a:extLst>
          </p:cNvPr>
          <p:cNvGrpSpPr/>
          <p:nvPr/>
        </p:nvGrpSpPr>
        <p:grpSpPr>
          <a:xfrm>
            <a:off x="5955936" y="4591700"/>
            <a:ext cx="1079323" cy="2065263"/>
            <a:chOff x="3926428" y="3157019"/>
            <a:chExt cx="1739198" cy="3327918"/>
          </a:xfrm>
        </p:grpSpPr>
        <p:pic>
          <p:nvPicPr>
            <p:cNvPr id="39" name="Picture 38">
              <a:extLst>
                <a:ext uri="{FF2B5EF4-FFF2-40B4-BE49-F238E27FC236}">
                  <a16:creationId xmlns:a16="http://schemas.microsoft.com/office/drawing/2014/main" id="{470DBF1A-C5B5-4BD8-8B65-C739741C5C29}"/>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029918" y="3231169"/>
              <a:ext cx="1580231" cy="3194487"/>
            </a:xfrm>
            <a:prstGeom prst="rect">
              <a:avLst/>
            </a:prstGeom>
          </p:spPr>
        </p:pic>
        <p:sp>
          <p:nvSpPr>
            <p:cNvPr id="40" name="Isosceles Triangle 39">
              <a:extLst>
                <a:ext uri="{FF2B5EF4-FFF2-40B4-BE49-F238E27FC236}">
                  <a16:creationId xmlns:a16="http://schemas.microsoft.com/office/drawing/2014/main" id="{60613881-CEF8-4587-96BB-8A91686B820F}"/>
                </a:ext>
              </a:extLst>
            </p:cNvPr>
            <p:cNvSpPr/>
            <p:nvPr/>
          </p:nvSpPr>
          <p:spPr bwMode="gray">
            <a:xfrm rot="2887985">
              <a:off x="5532971" y="3196224"/>
              <a:ext cx="171859" cy="93450"/>
            </a:xfrm>
            <a:prstGeom prst="triangle">
              <a:avLst/>
            </a:prstGeom>
            <a:solidFill>
              <a:schemeClr val="bg1"/>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41" name="Isosceles Triangle 40">
              <a:extLst>
                <a:ext uri="{FF2B5EF4-FFF2-40B4-BE49-F238E27FC236}">
                  <a16:creationId xmlns:a16="http://schemas.microsoft.com/office/drawing/2014/main" id="{C9D6583D-84D3-4E5B-86FD-53E386BAC4BF}"/>
                </a:ext>
              </a:extLst>
            </p:cNvPr>
            <p:cNvSpPr/>
            <p:nvPr/>
          </p:nvSpPr>
          <p:spPr bwMode="gray">
            <a:xfrm rot="18926079">
              <a:off x="3926428" y="3180843"/>
              <a:ext cx="174125" cy="92235"/>
            </a:xfrm>
            <a:prstGeom prst="triangle">
              <a:avLst/>
            </a:prstGeom>
            <a:solidFill>
              <a:schemeClr val="bg1"/>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pic>
          <p:nvPicPr>
            <p:cNvPr id="42" name="Picture 41">
              <a:extLst>
                <a:ext uri="{FF2B5EF4-FFF2-40B4-BE49-F238E27FC236}">
                  <a16:creationId xmlns:a16="http://schemas.microsoft.com/office/drawing/2014/main" id="{ECCF8C17-911C-47FF-A792-D838C88908A4}"/>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982467" y="3188027"/>
              <a:ext cx="1675133" cy="3296910"/>
            </a:xfrm>
            <a:prstGeom prst="rect">
              <a:avLst/>
            </a:prstGeom>
          </p:spPr>
        </p:pic>
      </p:grpSp>
      <p:cxnSp>
        <p:nvCxnSpPr>
          <p:cNvPr id="86" name="Connector: Elbow 85">
            <a:extLst>
              <a:ext uri="{FF2B5EF4-FFF2-40B4-BE49-F238E27FC236}">
                <a16:creationId xmlns:a16="http://schemas.microsoft.com/office/drawing/2014/main" id="{C81EA79D-4685-4A83-B961-9D5ADDCEBF29}"/>
              </a:ext>
            </a:extLst>
          </p:cNvPr>
          <p:cNvCxnSpPr>
            <a:cxnSpLocks/>
          </p:cNvCxnSpPr>
          <p:nvPr/>
        </p:nvCxnSpPr>
        <p:spPr>
          <a:xfrm flipV="1">
            <a:off x="2484796" y="1240092"/>
            <a:ext cx="2444017" cy="973568"/>
          </a:xfrm>
          <a:prstGeom prst="bentConnector3">
            <a:avLst>
              <a:gd name="adj1" fmla="val 100135"/>
            </a:avLst>
          </a:prstGeom>
          <a:ln w="12700">
            <a:solidFill>
              <a:srgbClr val="F7B000"/>
            </a:solidFill>
            <a:prstDash val="sysDot"/>
            <a:headEnd type="none" w="med" len="med"/>
            <a:tailEnd type="oval" w="sm" len="sm"/>
          </a:ln>
          <a:effectLst>
            <a:outerShdw blurRad="38100" sx="3000" sy="30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0A628346-820E-45E8-B837-E8168D3CD654}"/>
              </a:ext>
            </a:extLst>
          </p:cNvPr>
          <p:cNvGrpSpPr/>
          <p:nvPr/>
        </p:nvGrpSpPr>
        <p:grpSpPr>
          <a:xfrm>
            <a:off x="495196" y="1994030"/>
            <a:ext cx="2266541" cy="618149"/>
            <a:chOff x="495196" y="2000256"/>
            <a:chExt cx="2266541" cy="618149"/>
          </a:xfrm>
        </p:grpSpPr>
        <p:pic>
          <p:nvPicPr>
            <p:cNvPr id="46" name="Picture 45">
              <a:extLst>
                <a:ext uri="{FF2B5EF4-FFF2-40B4-BE49-F238E27FC236}">
                  <a16:creationId xmlns:a16="http://schemas.microsoft.com/office/drawing/2014/main" id="{815A0483-836C-40FD-A3B6-B03EBCDEDAFF}"/>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95196" y="2000256"/>
              <a:ext cx="457200" cy="457200"/>
            </a:xfrm>
            <a:prstGeom prst="rect">
              <a:avLst/>
            </a:prstGeom>
          </p:spPr>
        </p:pic>
        <p:sp>
          <p:nvSpPr>
            <p:cNvPr id="48" name="TextBox 47">
              <a:extLst>
                <a:ext uri="{FF2B5EF4-FFF2-40B4-BE49-F238E27FC236}">
                  <a16:creationId xmlns:a16="http://schemas.microsoft.com/office/drawing/2014/main" id="{657F2530-FFC9-4338-BDCC-A94066F16768}"/>
                </a:ext>
              </a:extLst>
            </p:cNvPr>
            <p:cNvSpPr txBox="1"/>
            <p:nvPr/>
          </p:nvSpPr>
          <p:spPr>
            <a:xfrm>
              <a:off x="1011644" y="2151912"/>
              <a:ext cx="1364156" cy="153888"/>
            </a:xfrm>
            <a:prstGeom prst="rect">
              <a:avLst/>
            </a:prstGeom>
            <a:noFill/>
          </p:spPr>
          <p:txBody>
            <a:bodyPr wrap="none" lIns="0" tIns="0" rIns="0" bIns="0" rtlCol="0">
              <a:spAutoFit/>
            </a:bodyPr>
            <a:lstStyle/>
            <a:p>
              <a:pPr fontAlgn="base">
                <a:spcAft>
                  <a:spcPct val="0"/>
                </a:spcAft>
                <a:buClr>
                  <a:srgbClr val="F0AB00"/>
                </a:buClr>
                <a:buSzPct val="80000"/>
              </a:pPr>
              <a:r>
                <a:rPr lang="en-US" sz="1000" kern="0">
                  <a:solidFill>
                    <a:schemeClr val="accent1"/>
                  </a:solidFill>
                  <a:ea typeface="Arial Unicode MS" pitchFamily="34" charset="-128"/>
                  <a:cs typeface="Arial Unicode MS" pitchFamily="34" charset="-128"/>
                </a:rPr>
                <a:t>EMPLOYEE-FOCUSED</a:t>
              </a:r>
            </a:p>
          </p:txBody>
        </p:sp>
        <p:sp>
          <p:nvSpPr>
            <p:cNvPr id="156" name="TextBox 155">
              <a:extLst>
                <a:ext uri="{FF2B5EF4-FFF2-40B4-BE49-F238E27FC236}">
                  <a16:creationId xmlns:a16="http://schemas.microsoft.com/office/drawing/2014/main" id="{513EAE12-CC09-46AF-85F0-5F4C3781AF44}"/>
                </a:ext>
              </a:extLst>
            </p:cNvPr>
            <p:cNvSpPr txBox="1"/>
            <p:nvPr/>
          </p:nvSpPr>
          <p:spPr>
            <a:xfrm>
              <a:off x="1011644" y="2341406"/>
              <a:ext cx="1750093"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kern="0">
                  <a:solidFill>
                    <a:schemeClr val="tx1">
                      <a:lumMod val="50000"/>
                      <a:lumOff val="50000"/>
                    </a:schemeClr>
                  </a:solidFill>
                  <a:ea typeface="Arial Unicode MS" pitchFamily="34" charset="-128"/>
                  <a:cs typeface="Arial Unicode MS" pitchFamily="34" charset="-128"/>
                </a:rPr>
                <a:t>Personalized and easy to use with role-based data</a:t>
              </a:r>
            </a:p>
          </p:txBody>
        </p:sp>
      </p:grpSp>
      <p:cxnSp>
        <p:nvCxnSpPr>
          <p:cNvPr id="92" name="Connector: Elbow 91">
            <a:extLst>
              <a:ext uri="{FF2B5EF4-FFF2-40B4-BE49-F238E27FC236}">
                <a16:creationId xmlns:a16="http://schemas.microsoft.com/office/drawing/2014/main" id="{CB2BE844-6E12-4D2D-9FD2-94D3F76087F2}"/>
              </a:ext>
            </a:extLst>
          </p:cNvPr>
          <p:cNvCxnSpPr>
            <a:cxnSpLocks/>
          </p:cNvCxnSpPr>
          <p:nvPr/>
        </p:nvCxnSpPr>
        <p:spPr>
          <a:xfrm rot="5400000" flipH="1" flipV="1">
            <a:off x="2578854" y="1267376"/>
            <a:ext cx="3094050" cy="3039482"/>
          </a:xfrm>
          <a:prstGeom prst="bentConnector3">
            <a:avLst>
              <a:gd name="adj1" fmla="val 153"/>
            </a:avLst>
          </a:prstGeom>
          <a:ln w="12700">
            <a:solidFill>
              <a:srgbClr val="F7B000"/>
            </a:solidFill>
            <a:prstDash val="sysDot"/>
            <a:headEnd type="none" w="med" len="med"/>
            <a:tailEnd type="oval" w="sm" len="sm"/>
          </a:ln>
          <a:effectLst>
            <a:outerShdw blurRad="38100" sx="3000" sy="30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8981A096-407E-4761-8735-B2480426B47B}"/>
              </a:ext>
            </a:extLst>
          </p:cNvPr>
          <p:cNvGrpSpPr/>
          <p:nvPr/>
        </p:nvGrpSpPr>
        <p:grpSpPr>
          <a:xfrm>
            <a:off x="495196" y="4104674"/>
            <a:ext cx="2780427" cy="635827"/>
            <a:chOff x="495196" y="3955873"/>
            <a:chExt cx="2780427" cy="635827"/>
          </a:xfrm>
        </p:grpSpPr>
        <p:pic>
          <p:nvPicPr>
            <p:cNvPr id="14" name="Picture 13">
              <a:extLst>
                <a:ext uri="{FF2B5EF4-FFF2-40B4-BE49-F238E27FC236}">
                  <a16:creationId xmlns:a16="http://schemas.microsoft.com/office/drawing/2014/main" id="{E8CD7DC8-8E66-45CF-9316-AE81C389490F}"/>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95196" y="3955873"/>
              <a:ext cx="457200" cy="457200"/>
            </a:xfrm>
            <a:prstGeom prst="rect">
              <a:avLst/>
            </a:prstGeom>
          </p:spPr>
        </p:pic>
        <p:sp>
          <p:nvSpPr>
            <p:cNvPr id="18" name="TextBox 17">
              <a:extLst>
                <a:ext uri="{FF2B5EF4-FFF2-40B4-BE49-F238E27FC236}">
                  <a16:creationId xmlns:a16="http://schemas.microsoft.com/office/drawing/2014/main" id="{B65D6AD2-BD5B-4432-BD96-EB10D8DD92AC}"/>
                </a:ext>
              </a:extLst>
            </p:cNvPr>
            <p:cNvSpPr txBox="1"/>
            <p:nvPr/>
          </p:nvSpPr>
          <p:spPr>
            <a:xfrm>
              <a:off x="1011644" y="4107529"/>
              <a:ext cx="1477969" cy="153888"/>
            </a:xfrm>
            <a:prstGeom prst="rect">
              <a:avLst/>
            </a:prstGeom>
            <a:noFill/>
          </p:spPr>
          <p:txBody>
            <a:bodyPr wrap="none" lIns="0" tIns="0" rIns="0" bIns="0" rtlCol="0">
              <a:spAutoFit/>
            </a:bodyPr>
            <a:lstStyle/>
            <a:p>
              <a:pPr fontAlgn="base">
                <a:spcAft>
                  <a:spcPct val="0"/>
                </a:spcAft>
                <a:buClr>
                  <a:srgbClr val="F0AB00"/>
                </a:buClr>
                <a:buSzPct val="80000"/>
              </a:pPr>
              <a:r>
                <a:rPr lang="en-US" sz="1000" kern="0">
                  <a:solidFill>
                    <a:schemeClr val="accent1"/>
                  </a:solidFill>
                  <a:ea typeface="Arial Unicode MS" pitchFamily="34" charset="-128"/>
                  <a:cs typeface="Arial Unicode MS" pitchFamily="34" charset="-128"/>
                </a:rPr>
                <a:t>TEAM COLLABORATION</a:t>
              </a:r>
            </a:p>
          </p:txBody>
        </p:sp>
        <p:sp>
          <p:nvSpPr>
            <p:cNvPr id="163" name="TextBox 162">
              <a:extLst>
                <a:ext uri="{FF2B5EF4-FFF2-40B4-BE49-F238E27FC236}">
                  <a16:creationId xmlns:a16="http://schemas.microsoft.com/office/drawing/2014/main" id="{B148539C-B08E-4BFB-A253-6E8E16E61FD6}"/>
                </a:ext>
              </a:extLst>
            </p:cNvPr>
            <p:cNvSpPr txBox="1"/>
            <p:nvPr/>
          </p:nvSpPr>
          <p:spPr>
            <a:xfrm>
              <a:off x="1011644" y="4314701"/>
              <a:ext cx="2263979"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kern="0">
                  <a:solidFill>
                    <a:schemeClr val="tx1">
                      <a:lumMod val="50000"/>
                      <a:lumOff val="50000"/>
                    </a:schemeClr>
                  </a:solidFill>
                  <a:ea typeface="Arial Unicode MS" pitchFamily="34" charset="-128"/>
                  <a:cs typeface="Arial Unicode MS" pitchFamily="34" charset="-128"/>
                </a:rPr>
                <a:t>Self-service personal, project, topical, departmental and community workspaces</a:t>
              </a:r>
            </a:p>
          </p:txBody>
        </p:sp>
      </p:grpSp>
      <p:cxnSp>
        <p:nvCxnSpPr>
          <p:cNvPr id="89" name="Connector: Elbow 88">
            <a:extLst>
              <a:ext uri="{FF2B5EF4-FFF2-40B4-BE49-F238E27FC236}">
                <a16:creationId xmlns:a16="http://schemas.microsoft.com/office/drawing/2014/main" id="{1D24C626-7FB5-40AE-A6AA-540858F19388}"/>
              </a:ext>
            </a:extLst>
          </p:cNvPr>
          <p:cNvCxnSpPr>
            <a:cxnSpLocks/>
          </p:cNvCxnSpPr>
          <p:nvPr/>
        </p:nvCxnSpPr>
        <p:spPr>
          <a:xfrm flipV="1">
            <a:off x="1906416" y="1240092"/>
            <a:ext cx="3364672" cy="1663403"/>
          </a:xfrm>
          <a:prstGeom prst="bentConnector3">
            <a:avLst>
              <a:gd name="adj1" fmla="val 100367"/>
            </a:avLst>
          </a:prstGeom>
          <a:ln w="12700">
            <a:solidFill>
              <a:srgbClr val="F7B000"/>
            </a:solidFill>
            <a:prstDash val="sysDot"/>
            <a:headEnd type="none" w="med" len="med"/>
            <a:tailEnd type="oval" w="sm" len="sm"/>
          </a:ln>
          <a:effectLst>
            <a:outerShdw blurRad="38100" sx="3000" sy="30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0E15DE13-DE6F-45CB-9B92-69A55D04CFDD}"/>
              </a:ext>
            </a:extLst>
          </p:cNvPr>
          <p:cNvGrpSpPr/>
          <p:nvPr/>
        </p:nvGrpSpPr>
        <p:grpSpPr>
          <a:xfrm>
            <a:off x="540916" y="2708461"/>
            <a:ext cx="2734738" cy="585500"/>
            <a:chOff x="540916" y="2629930"/>
            <a:chExt cx="2734738" cy="585500"/>
          </a:xfrm>
        </p:grpSpPr>
        <p:pic>
          <p:nvPicPr>
            <p:cNvPr id="15" name="Picture 14">
              <a:extLst>
                <a:ext uri="{FF2B5EF4-FFF2-40B4-BE49-F238E27FC236}">
                  <a16:creationId xmlns:a16="http://schemas.microsoft.com/office/drawing/2014/main" id="{FAEB1248-998A-4DEF-94DB-F79DA46C8E53}"/>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40916" y="2629930"/>
              <a:ext cx="365760" cy="365760"/>
            </a:xfrm>
            <a:prstGeom prst="rect">
              <a:avLst/>
            </a:prstGeom>
          </p:spPr>
        </p:pic>
        <p:sp>
          <p:nvSpPr>
            <p:cNvPr id="17" name="TextBox 16">
              <a:extLst>
                <a:ext uri="{FF2B5EF4-FFF2-40B4-BE49-F238E27FC236}">
                  <a16:creationId xmlns:a16="http://schemas.microsoft.com/office/drawing/2014/main" id="{CDBB331A-718B-4631-B047-16141311C0A1}"/>
                </a:ext>
              </a:extLst>
            </p:cNvPr>
            <p:cNvSpPr txBox="1"/>
            <p:nvPr/>
          </p:nvSpPr>
          <p:spPr>
            <a:xfrm>
              <a:off x="1011644" y="2735866"/>
              <a:ext cx="790281" cy="153888"/>
            </a:xfrm>
            <a:prstGeom prst="rect">
              <a:avLst/>
            </a:prstGeom>
            <a:noFill/>
          </p:spPr>
          <p:txBody>
            <a:bodyPr wrap="none" lIns="0" tIns="0" rIns="0" bIns="0" rtlCol="0">
              <a:spAutoFit/>
            </a:bodyPr>
            <a:lstStyle/>
            <a:p>
              <a:pPr fontAlgn="base">
                <a:spcAft>
                  <a:spcPct val="0"/>
                </a:spcAft>
                <a:buClr>
                  <a:srgbClr val="F0AB00"/>
                </a:buClr>
                <a:buSzPct val="80000"/>
              </a:pPr>
              <a:r>
                <a:rPr lang="en-US" sz="1000" kern="0">
                  <a:solidFill>
                    <a:schemeClr val="accent1"/>
                  </a:solidFill>
                  <a:ea typeface="Arial Unicode MS" pitchFamily="34" charset="-128"/>
                  <a:cs typeface="Arial Unicode MS" pitchFamily="34" charset="-128"/>
                </a:rPr>
                <a:t>LAUNCHPAD</a:t>
              </a:r>
            </a:p>
          </p:txBody>
        </p:sp>
        <p:sp>
          <p:nvSpPr>
            <p:cNvPr id="164" name="TextBox 163">
              <a:extLst>
                <a:ext uri="{FF2B5EF4-FFF2-40B4-BE49-F238E27FC236}">
                  <a16:creationId xmlns:a16="http://schemas.microsoft.com/office/drawing/2014/main" id="{60053FAB-A68B-46B8-A5D0-2887EDB8D2ED}"/>
                </a:ext>
              </a:extLst>
            </p:cNvPr>
            <p:cNvSpPr txBox="1"/>
            <p:nvPr/>
          </p:nvSpPr>
          <p:spPr>
            <a:xfrm>
              <a:off x="1011644" y="2938431"/>
              <a:ext cx="2264010"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kern="0">
                  <a:solidFill>
                    <a:schemeClr val="tx1">
                      <a:lumMod val="50000"/>
                      <a:lumOff val="50000"/>
                    </a:schemeClr>
                  </a:solidFill>
                  <a:ea typeface="Arial Unicode MS" pitchFamily="34" charset="-128"/>
                  <a:cs typeface="Arial Unicode MS" pitchFamily="34" charset="-128"/>
                </a:rPr>
                <a:t>A centralized location for your SAP business applications, data and processes</a:t>
              </a:r>
            </a:p>
          </p:txBody>
        </p:sp>
      </p:grpSp>
      <p:cxnSp>
        <p:nvCxnSpPr>
          <p:cNvPr id="129" name="Straight Connector 14">
            <a:extLst>
              <a:ext uri="{FF2B5EF4-FFF2-40B4-BE49-F238E27FC236}">
                <a16:creationId xmlns:a16="http://schemas.microsoft.com/office/drawing/2014/main" id="{3372CD4C-823E-412A-AF0C-9C9E0AFBB9D0}"/>
              </a:ext>
            </a:extLst>
          </p:cNvPr>
          <p:cNvCxnSpPr>
            <a:cxnSpLocks/>
          </p:cNvCxnSpPr>
          <p:nvPr/>
        </p:nvCxnSpPr>
        <p:spPr>
          <a:xfrm rot="10800000">
            <a:off x="7446071" y="1117043"/>
            <a:ext cx="3179962" cy="578510"/>
          </a:xfrm>
          <a:prstGeom prst="bentConnector3">
            <a:avLst>
              <a:gd name="adj1" fmla="val 99363"/>
            </a:avLst>
          </a:prstGeom>
          <a:ln w="12700">
            <a:solidFill>
              <a:srgbClr val="F7B000"/>
            </a:solidFill>
            <a:prstDash val="sysDot"/>
            <a:headEnd type="none" w="med" len="med"/>
            <a:tailEnd type="oval" w="sm" len="sm"/>
          </a:ln>
          <a:effectLst>
            <a:outerShdw blurRad="38100" sx="3000" sy="30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grpSp>
        <p:nvGrpSpPr>
          <p:cNvPr id="111" name="Group 110">
            <a:extLst>
              <a:ext uri="{FF2B5EF4-FFF2-40B4-BE49-F238E27FC236}">
                <a16:creationId xmlns:a16="http://schemas.microsoft.com/office/drawing/2014/main" id="{12A874B5-502C-4574-88DE-EB0187B8B35B}"/>
              </a:ext>
            </a:extLst>
          </p:cNvPr>
          <p:cNvGrpSpPr/>
          <p:nvPr/>
        </p:nvGrpSpPr>
        <p:grpSpPr>
          <a:xfrm>
            <a:off x="8990429" y="1499170"/>
            <a:ext cx="2693199" cy="569492"/>
            <a:chOff x="8990429" y="1775395"/>
            <a:chExt cx="2693199" cy="569492"/>
          </a:xfrm>
        </p:grpSpPr>
        <p:pic>
          <p:nvPicPr>
            <p:cNvPr id="21" name="Picture 20">
              <a:extLst>
                <a:ext uri="{FF2B5EF4-FFF2-40B4-BE49-F238E27FC236}">
                  <a16:creationId xmlns:a16="http://schemas.microsoft.com/office/drawing/2014/main" id="{2A8B35B4-93FF-41EA-A4B7-451D16ADAF98}"/>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1317868" y="1775395"/>
              <a:ext cx="365760" cy="365760"/>
            </a:xfrm>
            <a:prstGeom prst="rect">
              <a:avLst/>
            </a:prstGeom>
          </p:spPr>
        </p:pic>
        <p:sp>
          <p:nvSpPr>
            <p:cNvPr id="25" name="TextBox 24">
              <a:extLst>
                <a:ext uri="{FF2B5EF4-FFF2-40B4-BE49-F238E27FC236}">
                  <a16:creationId xmlns:a16="http://schemas.microsoft.com/office/drawing/2014/main" id="{9975F48D-4953-4CFF-9893-2ABC99A20DE0}"/>
                </a:ext>
              </a:extLst>
            </p:cNvPr>
            <p:cNvSpPr txBox="1"/>
            <p:nvPr/>
          </p:nvSpPr>
          <p:spPr>
            <a:xfrm>
              <a:off x="10717404" y="1881331"/>
              <a:ext cx="533800" cy="153888"/>
            </a:xfrm>
            <a:prstGeom prst="rect">
              <a:avLst/>
            </a:prstGeom>
            <a:noFill/>
          </p:spPr>
          <p:txBody>
            <a:bodyPr wrap="none" lIns="0" tIns="0" rIns="0" bIns="0" rtlCol="0">
              <a:spAutoFit/>
            </a:bodyPr>
            <a:lstStyle/>
            <a:p>
              <a:pPr algn="r" fontAlgn="base">
                <a:spcAft>
                  <a:spcPct val="0"/>
                </a:spcAft>
                <a:buClr>
                  <a:srgbClr val="F0AB00"/>
                </a:buClr>
                <a:buSzPct val="80000"/>
              </a:pPr>
              <a:r>
                <a:rPr lang="en-US" sz="1000" kern="0">
                  <a:solidFill>
                    <a:schemeClr val="accent1"/>
                  </a:solidFill>
                  <a:ea typeface="Arial Unicode MS" pitchFamily="34" charset="-128"/>
                  <a:cs typeface="Arial Unicode MS" pitchFamily="34" charset="-128"/>
                </a:rPr>
                <a:t>SEARCH</a:t>
              </a:r>
            </a:p>
          </p:txBody>
        </p:sp>
        <p:sp>
          <p:nvSpPr>
            <p:cNvPr id="165" name="TextBox 164">
              <a:extLst>
                <a:ext uri="{FF2B5EF4-FFF2-40B4-BE49-F238E27FC236}">
                  <a16:creationId xmlns:a16="http://schemas.microsoft.com/office/drawing/2014/main" id="{76A8037D-7949-46B8-9BD8-B97D8AC5493F}"/>
                </a:ext>
              </a:extLst>
            </p:cNvPr>
            <p:cNvSpPr txBox="1"/>
            <p:nvPr/>
          </p:nvSpPr>
          <p:spPr>
            <a:xfrm>
              <a:off x="8990429" y="2067888"/>
              <a:ext cx="2260776" cy="2769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kern="0">
                  <a:solidFill>
                    <a:schemeClr val="tx1">
                      <a:lumMod val="50000"/>
                      <a:lumOff val="50000"/>
                    </a:schemeClr>
                  </a:solidFill>
                  <a:ea typeface="Arial Unicode MS" pitchFamily="34" charset="-128"/>
                  <a:cs typeface="Arial Unicode MS" pitchFamily="34" charset="-128"/>
                </a:rPr>
                <a:t>Discover and find information with powerful content and document indexing</a:t>
              </a:r>
            </a:p>
          </p:txBody>
        </p:sp>
      </p:grpSp>
      <p:cxnSp>
        <p:nvCxnSpPr>
          <p:cNvPr id="127" name="Straight Connector 14">
            <a:extLst>
              <a:ext uri="{FF2B5EF4-FFF2-40B4-BE49-F238E27FC236}">
                <a16:creationId xmlns:a16="http://schemas.microsoft.com/office/drawing/2014/main" id="{19AA1097-7C76-4066-8739-2A7CF9B59F3E}"/>
              </a:ext>
            </a:extLst>
          </p:cNvPr>
          <p:cNvCxnSpPr>
            <a:cxnSpLocks/>
          </p:cNvCxnSpPr>
          <p:nvPr/>
        </p:nvCxnSpPr>
        <p:spPr>
          <a:xfrm flipH="1">
            <a:off x="7634453" y="2419388"/>
            <a:ext cx="960907" cy="0"/>
          </a:xfrm>
          <a:prstGeom prst="straightConnector1">
            <a:avLst/>
          </a:prstGeom>
          <a:ln w="12700">
            <a:solidFill>
              <a:srgbClr val="F7B000"/>
            </a:solidFill>
            <a:prstDash val="sysDot"/>
            <a:headEnd type="none" w="med" len="med"/>
            <a:tailEnd type="oval" w="sm" len="sm"/>
          </a:ln>
          <a:effectLst>
            <a:outerShdw blurRad="38100" sx="3000" sy="30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grpSp>
        <p:nvGrpSpPr>
          <p:cNvPr id="113" name="Group 112">
            <a:extLst>
              <a:ext uri="{FF2B5EF4-FFF2-40B4-BE49-F238E27FC236}">
                <a16:creationId xmlns:a16="http://schemas.microsoft.com/office/drawing/2014/main" id="{58BCDB3B-EBB6-4742-AD9B-8F7A3B8BF9C6}"/>
              </a:ext>
            </a:extLst>
          </p:cNvPr>
          <p:cNvGrpSpPr/>
          <p:nvPr/>
        </p:nvGrpSpPr>
        <p:grpSpPr>
          <a:xfrm>
            <a:off x="8705634" y="2233534"/>
            <a:ext cx="2977994" cy="582016"/>
            <a:chOff x="8705634" y="2491665"/>
            <a:chExt cx="2977994" cy="582016"/>
          </a:xfrm>
        </p:grpSpPr>
        <p:sp>
          <p:nvSpPr>
            <p:cNvPr id="28" name="TextBox 27">
              <a:extLst>
                <a:ext uri="{FF2B5EF4-FFF2-40B4-BE49-F238E27FC236}">
                  <a16:creationId xmlns:a16="http://schemas.microsoft.com/office/drawing/2014/main" id="{D10FF31C-BC04-41CD-B12E-2757A3140176}"/>
                </a:ext>
              </a:extLst>
            </p:cNvPr>
            <p:cNvSpPr txBox="1"/>
            <p:nvPr/>
          </p:nvSpPr>
          <p:spPr>
            <a:xfrm>
              <a:off x="8705634" y="2597601"/>
              <a:ext cx="2545570" cy="153888"/>
            </a:xfrm>
            <a:prstGeom prst="rect">
              <a:avLst/>
            </a:prstGeom>
            <a:noFill/>
          </p:spPr>
          <p:txBody>
            <a:bodyPr wrap="none" lIns="0" tIns="0" rIns="0" bIns="0" rtlCol="0">
              <a:spAutoFit/>
            </a:bodyPr>
            <a:lstStyle/>
            <a:p>
              <a:pPr algn="r" fontAlgn="base">
                <a:spcAft>
                  <a:spcPct val="0"/>
                </a:spcAft>
                <a:buClr>
                  <a:srgbClr val="F0AB00"/>
                </a:buClr>
                <a:buSzPct val="80000"/>
              </a:pPr>
              <a:r>
                <a:rPr lang="en-US" sz="1000" kern="0">
                  <a:solidFill>
                    <a:schemeClr val="accent1"/>
                  </a:solidFill>
                  <a:ea typeface="Arial Unicode MS" pitchFamily="34" charset="-128"/>
                  <a:cs typeface="Arial Unicode MS" pitchFamily="34" charset="-128"/>
                </a:rPr>
                <a:t>INTEGRATE EXPERIENCE MANAGEMENT</a:t>
              </a:r>
            </a:p>
          </p:txBody>
        </p:sp>
        <p:pic>
          <p:nvPicPr>
            <p:cNvPr id="36" name="Picture 35">
              <a:extLst>
                <a:ext uri="{FF2B5EF4-FFF2-40B4-BE49-F238E27FC236}">
                  <a16:creationId xmlns:a16="http://schemas.microsoft.com/office/drawing/2014/main" id="{C3745AA2-5736-4B7C-84D2-3F65244BF72C}"/>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11317868" y="2491665"/>
              <a:ext cx="365760" cy="365760"/>
            </a:xfrm>
            <a:prstGeom prst="rect">
              <a:avLst/>
            </a:prstGeom>
          </p:spPr>
        </p:pic>
        <p:sp>
          <p:nvSpPr>
            <p:cNvPr id="166" name="TextBox 165">
              <a:extLst>
                <a:ext uri="{FF2B5EF4-FFF2-40B4-BE49-F238E27FC236}">
                  <a16:creationId xmlns:a16="http://schemas.microsoft.com/office/drawing/2014/main" id="{9112EBD7-339C-4BA1-9A3C-E4E18DA6810A}"/>
                </a:ext>
              </a:extLst>
            </p:cNvPr>
            <p:cNvSpPr txBox="1"/>
            <p:nvPr/>
          </p:nvSpPr>
          <p:spPr>
            <a:xfrm>
              <a:off x="9092435" y="2796682"/>
              <a:ext cx="2158769" cy="2769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kern="0">
                  <a:solidFill>
                    <a:schemeClr val="tx1">
                      <a:lumMod val="50000"/>
                      <a:lumOff val="50000"/>
                    </a:schemeClr>
                  </a:solidFill>
                  <a:ea typeface="Arial Unicode MS" pitchFamily="34" charset="-128"/>
                  <a:cs typeface="Arial Unicode MS" pitchFamily="34" charset="-128"/>
                </a:rPr>
                <a:t>Engage, monitor and measure with Qualtrics embedded within the experience</a:t>
              </a:r>
            </a:p>
          </p:txBody>
        </p:sp>
      </p:grpSp>
      <p:cxnSp>
        <p:nvCxnSpPr>
          <p:cNvPr id="133" name="Straight Connector 14">
            <a:extLst>
              <a:ext uri="{FF2B5EF4-FFF2-40B4-BE49-F238E27FC236}">
                <a16:creationId xmlns:a16="http://schemas.microsoft.com/office/drawing/2014/main" id="{222ACC4A-7F42-4BB0-8935-C15B1566F6B2}"/>
              </a:ext>
            </a:extLst>
          </p:cNvPr>
          <p:cNvCxnSpPr>
            <a:cxnSpLocks/>
          </p:cNvCxnSpPr>
          <p:nvPr/>
        </p:nvCxnSpPr>
        <p:spPr>
          <a:xfrm rot="10800000" flipV="1">
            <a:off x="8084218" y="925475"/>
            <a:ext cx="2380583" cy="191572"/>
          </a:xfrm>
          <a:prstGeom prst="bentConnector3">
            <a:avLst>
              <a:gd name="adj1" fmla="val 100040"/>
            </a:avLst>
          </a:prstGeom>
          <a:ln w="12700">
            <a:solidFill>
              <a:srgbClr val="F7B000"/>
            </a:solidFill>
            <a:prstDash val="sysDot"/>
            <a:headEnd type="none" w="med" len="med"/>
            <a:tailEnd type="oval" w="sm" len="sm"/>
          </a:ln>
          <a:effectLst>
            <a:outerShdw blurRad="38100" sx="3000" sy="30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EAEA8EA2-A47E-4897-8383-0F3F64DA6D92}"/>
              </a:ext>
            </a:extLst>
          </p:cNvPr>
          <p:cNvGrpSpPr/>
          <p:nvPr/>
        </p:nvGrpSpPr>
        <p:grpSpPr>
          <a:xfrm>
            <a:off x="8990428" y="706387"/>
            <a:ext cx="2738920" cy="627911"/>
            <a:chOff x="8990428" y="1041667"/>
            <a:chExt cx="2738920" cy="627911"/>
          </a:xfrm>
        </p:grpSpPr>
        <p:pic>
          <p:nvPicPr>
            <p:cNvPr id="22" name="Picture 21">
              <a:extLst>
                <a:ext uri="{FF2B5EF4-FFF2-40B4-BE49-F238E27FC236}">
                  <a16:creationId xmlns:a16="http://schemas.microsoft.com/office/drawing/2014/main" id="{E78E08F2-7149-4BB1-A4F0-3E449BB6252D}"/>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11272148" y="1041667"/>
              <a:ext cx="457200" cy="457200"/>
            </a:xfrm>
            <a:prstGeom prst="rect">
              <a:avLst/>
            </a:prstGeom>
          </p:spPr>
        </p:pic>
        <p:sp>
          <p:nvSpPr>
            <p:cNvPr id="26" name="TextBox 25">
              <a:extLst>
                <a:ext uri="{FF2B5EF4-FFF2-40B4-BE49-F238E27FC236}">
                  <a16:creationId xmlns:a16="http://schemas.microsoft.com/office/drawing/2014/main" id="{33564A57-20BF-42AE-951D-AC4E94B2C25C}"/>
                </a:ext>
              </a:extLst>
            </p:cNvPr>
            <p:cNvSpPr txBox="1"/>
            <p:nvPr/>
          </p:nvSpPr>
          <p:spPr>
            <a:xfrm>
              <a:off x="10626033" y="1193323"/>
              <a:ext cx="625171" cy="153888"/>
            </a:xfrm>
            <a:prstGeom prst="rect">
              <a:avLst/>
            </a:prstGeom>
            <a:noFill/>
          </p:spPr>
          <p:txBody>
            <a:bodyPr wrap="none" lIns="0" tIns="0" rIns="0" bIns="0" rtlCol="0">
              <a:spAutoFit/>
            </a:bodyPr>
            <a:lstStyle/>
            <a:p>
              <a:pPr algn="r" fontAlgn="base">
                <a:spcAft>
                  <a:spcPct val="0"/>
                </a:spcAft>
                <a:buClr>
                  <a:srgbClr val="F0AB00"/>
                </a:buClr>
                <a:buSzPct val="80000"/>
              </a:pPr>
              <a:r>
                <a:rPr lang="en-US" sz="1000" kern="0">
                  <a:solidFill>
                    <a:schemeClr val="accent1"/>
                  </a:solidFill>
                  <a:ea typeface="Arial Unicode MS" pitchFamily="34" charset="-128"/>
                  <a:cs typeface="Arial Unicode MS" pitchFamily="34" charset="-128"/>
                </a:rPr>
                <a:t>MY INBOX</a:t>
              </a:r>
            </a:p>
          </p:txBody>
        </p:sp>
        <p:sp>
          <p:nvSpPr>
            <p:cNvPr id="167" name="TextBox 166">
              <a:extLst>
                <a:ext uri="{FF2B5EF4-FFF2-40B4-BE49-F238E27FC236}">
                  <a16:creationId xmlns:a16="http://schemas.microsoft.com/office/drawing/2014/main" id="{EF7C8C92-541D-43FE-BFE4-80AF592F5E85}"/>
                </a:ext>
              </a:extLst>
            </p:cNvPr>
            <p:cNvSpPr txBox="1"/>
            <p:nvPr/>
          </p:nvSpPr>
          <p:spPr>
            <a:xfrm>
              <a:off x="8990428" y="1392579"/>
              <a:ext cx="2260776" cy="2769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kern="0">
                  <a:solidFill>
                    <a:schemeClr val="tx1">
                      <a:lumMod val="50000"/>
                      <a:lumOff val="50000"/>
                    </a:schemeClr>
                  </a:solidFill>
                  <a:ea typeface="Arial Unicode MS" pitchFamily="34" charset="-128"/>
                  <a:cs typeface="Arial Unicode MS" pitchFamily="34" charset="-128"/>
                </a:rPr>
                <a:t>Process workflow tasks that matter to you within the integrated My Inbox application </a:t>
              </a:r>
            </a:p>
          </p:txBody>
        </p:sp>
      </p:grpSp>
      <p:cxnSp>
        <p:nvCxnSpPr>
          <p:cNvPr id="98" name="Connector: Elbow 97">
            <a:extLst>
              <a:ext uri="{FF2B5EF4-FFF2-40B4-BE49-F238E27FC236}">
                <a16:creationId xmlns:a16="http://schemas.microsoft.com/office/drawing/2014/main" id="{91BFE648-6A71-4284-B778-81DAB3553AFB}"/>
              </a:ext>
            </a:extLst>
          </p:cNvPr>
          <p:cNvCxnSpPr>
            <a:cxnSpLocks/>
          </p:cNvCxnSpPr>
          <p:nvPr/>
        </p:nvCxnSpPr>
        <p:spPr>
          <a:xfrm rot="10800000" flipV="1">
            <a:off x="7211009" y="4009405"/>
            <a:ext cx="2628344" cy="746404"/>
          </a:xfrm>
          <a:prstGeom prst="bentConnector3">
            <a:avLst>
              <a:gd name="adj1" fmla="val 100228"/>
            </a:avLst>
          </a:prstGeom>
          <a:ln w="12700">
            <a:solidFill>
              <a:srgbClr val="F7B000"/>
            </a:solidFill>
            <a:prstDash val="sysDot"/>
            <a:headEnd type="none" w="med" len="med"/>
            <a:tailEnd type="oval" w="sm" len="sm"/>
          </a:ln>
          <a:effectLst>
            <a:outerShdw blurRad="38100" sx="3000" sy="30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grpSp>
        <p:nvGrpSpPr>
          <p:cNvPr id="115" name="Group 114">
            <a:extLst>
              <a:ext uri="{FF2B5EF4-FFF2-40B4-BE49-F238E27FC236}">
                <a16:creationId xmlns:a16="http://schemas.microsoft.com/office/drawing/2014/main" id="{F55A515B-A302-42A3-A5AF-EC17C4F09EE9}"/>
              </a:ext>
            </a:extLst>
          </p:cNvPr>
          <p:cNvGrpSpPr/>
          <p:nvPr/>
        </p:nvGrpSpPr>
        <p:grpSpPr>
          <a:xfrm>
            <a:off x="9195313" y="3776076"/>
            <a:ext cx="2534035" cy="632787"/>
            <a:chOff x="9195313" y="4126126"/>
            <a:chExt cx="2534035" cy="632787"/>
          </a:xfrm>
        </p:grpSpPr>
        <p:pic>
          <p:nvPicPr>
            <p:cNvPr id="23" name="Picture 22">
              <a:extLst>
                <a:ext uri="{FF2B5EF4-FFF2-40B4-BE49-F238E27FC236}">
                  <a16:creationId xmlns:a16="http://schemas.microsoft.com/office/drawing/2014/main" id="{4C541240-BA1B-4E24-B269-462311C6558F}"/>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11272148" y="4126126"/>
              <a:ext cx="457200" cy="457200"/>
            </a:xfrm>
            <a:prstGeom prst="rect">
              <a:avLst/>
            </a:prstGeom>
          </p:spPr>
        </p:pic>
        <p:sp>
          <p:nvSpPr>
            <p:cNvPr id="29" name="TextBox 28">
              <a:extLst>
                <a:ext uri="{FF2B5EF4-FFF2-40B4-BE49-F238E27FC236}">
                  <a16:creationId xmlns:a16="http://schemas.microsoft.com/office/drawing/2014/main" id="{FEF6C727-2E0F-4886-A53E-E5D87AA65839}"/>
                </a:ext>
              </a:extLst>
            </p:cNvPr>
            <p:cNvSpPr txBox="1"/>
            <p:nvPr/>
          </p:nvSpPr>
          <p:spPr>
            <a:xfrm>
              <a:off x="9939948" y="4277782"/>
              <a:ext cx="1311256" cy="153888"/>
            </a:xfrm>
            <a:prstGeom prst="rect">
              <a:avLst/>
            </a:prstGeom>
            <a:noFill/>
          </p:spPr>
          <p:txBody>
            <a:bodyPr wrap="none" lIns="0" tIns="0" rIns="0" bIns="0" rtlCol="0">
              <a:spAutoFit/>
            </a:bodyPr>
            <a:lstStyle/>
            <a:p>
              <a:pPr algn="r" fontAlgn="base">
                <a:spcAft>
                  <a:spcPct val="0"/>
                </a:spcAft>
                <a:buClr>
                  <a:srgbClr val="F0AB00"/>
                </a:buClr>
                <a:buSzPct val="80000"/>
              </a:pPr>
              <a:r>
                <a:rPr lang="en-US" sz="1000" kern="0">
                  <a:solidFill>
                    <a:schemeClr val="accent1"/>
                  </a:solidFill>
                  <a:ea typeface="Arial Unicode MS" pitchFamily="34" charset="-128"/>
                  <a:cs typeface="Arial Unicode MS" pitchFamily="34" charset="-128"/>
                </a:rPr>
                <a:t>SAP BUSINESS APPS</a:t>
              </a:r>
            </a:p>
          </p:txBody>
        </p:sp>
        <p:sp>
          <p:nvSpPr>
            <p:cNvPr id="168" name="TextBox 167">
              <a:extLst>
                <a:ext uri="{FF2B5EF4-FFF2-40B4-BE49-F238E27FC236}">
                  <a16:creationId xmlns:a16="http://schemas.microsoft.com/office/drawing/2014/main" id="{AEFF61DA-7AB8-4D51-8865-E6F456F9C7AC}"/>
                </a:ext>
              </a:extLst>
            </p:cNvPr>
            <p:cNvSpPr txBox="1"/>
            <p:nvPr/>
          </p:nvSpPr>
          <p:spPr>
            <a:xfrm>
              <a:off x="9195313" y="4481914"/>
              <a:ext cx="2055891" cy="2769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kern="0">
                  <a:solidFill>
                    <a:schemeClr val="tx1">
                      <a:lumMod val="50000"/>
                      <a:lumOff val="50000"/>
                    </a:schemeClr>
                  </a:solidFill>
                  <a:ea typeface="Arial Unicode MS" pitchFamily="34" charset="-128"/>
                  <a:cs typeface="Arial Unicode MS" pitchFamily="34" charset="-128"/>
                </a:rPr>
                <a:t>Quick access to SAP S/4HANA and other frequently used business apps</a:t>
              </a:r>
            </a:p>
          </p:txBody>
        </p:sp>
      </p:grpSp>
      <p:cxnSp>
        <p:nvCxnSpPr>
          <p:cNvPr id="45" name="Straight Connector 14">
            <a:extLst>
              <a:ext uri="{FF2B5EF4-FFF2-40B4-BE49-F238E27FC236}">
                <a16:creationId xmlns:a16="http://schemas.microsoft.com/office/drawing/2014/main" id="{870E0D3B-C108-470A-A153-C29094CACD91}"/>
              </a:ext>
            </a:extLst>
          </p:cNvPr>
          <p:cNvCxnSpPr>
            <a:cxnSpLocks/>
            <a:stCxn id="30" idx="3"/>
          </p:cNvCxnSpPr>
          <p:nvPr/>
        </p:nvCxnSpPr>
        <p:spPr>
          <a:xfrm flipV="1">
            <a:off x="3813693" y="5825602"/>
            <a:ext cx="911262" cy="4180"/>
          </a:xfrm>
          <a:prstGeom prst="straightConnector1">
            <a:avLst/>
          </a:prstGeom>
          <a:ln w="12700">
            <a:solidFill>
              <a:srgbClr val="F7B000"/>
            </a:solidFill>
            <a:prstDash val="sysDot"/>
            <a:headEnd type="none" w="med" len="med"/>
            <a:tailEnd type="oval" w="sm" len="sm"/>
          </a:ln>
          <a:effectLst>
            <a:outerShdw blurRad="38100" sx="3000" sy="30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4E844F7B-7C12-46AC-BB28-5AE38D60E704}"/>
              </a:ext>
            </a:extLst>
          </p:cNvPr>
          <p:cNvGrpSpPr/>
          <p:nvPr/>
        </p:nvGrpSpPr>
        <p:grpSpPr>
          <a:xfrm>
            <a:off x="449476" y="5555462"/>
            <a:ext cx="3364217" cy="675767"/>
            <a:chOff x="449476" y="5555462"/>
            <a:chExt cx="3364217" cy="675767"/>
          </a:xfrm>
        </p:grpSpPr>
        <p:pic>
          <p:nvPicPr>
            <p:cNvPr id="24" name="Picture 23">
              <a:extLst>
                <a:ext uri="{FF2B5EF4-FFF2-40B4-BE49-F238E27FC236}">
                  <a16:creationId xmlns:a16="http://schemas.microsoft.com/office/drawing/2014/main" id="{A186CEE8-9110-4FDD-A58A-16C8EAF73A47}"/>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449476" y="5555462"/>
              <a:ext cx="548640" cy="548640"/>
            </a:xfrm>
            <a:prstGeom prst="rect">
              <a:avLst/>
            </a:prstGeom>
          </p:spPr>
        </p:pic>
        <p:sp>
          <p:nvSpPr>
            <p:cNvPr id="30" name="TextBox 29">
              <a:extLst>
                <a:ext uri="{FF2B5EF4-FFF2-40B4-BE49-F238E27FC236}">
                  <a16:creationId xmlns:a16="http://schemas.microsoft.com/office/drawing/2014/main" id="{7786B7F8-7FE9-4787-BCE2-34D7023D3540}"/>
                </a:ext>
              </a:extLst>
            </p:cNvPr>
            <p:cNvSpPr txBox="1"/>
            <p:nvPr/>
          </p:nvSpPr>
          <p:spPr>
            <a:xfrm>
              <a:off x="1011644" y="5752838"/>
              <a:ext cx="2802049" cy="153888"/>
            </a:xfrm>
            <a:prstGeom prst="rect">
              <a:avLst/>
            </a:prstGeom>
            <a:noFill/>
          </p:spPr>
          <p:txBody>
            <a:bodyPr wrap="none" lIns="0" tIns="0" rIns="0" bIns="0" rtlCol="0">
              <a:spAutoFit/>
            </a:bodyPr>
            <a:lstStyle/>
            <a:p>
              <a:pPr fontAlgn="base">
                <a:spcAft>
                  <a:spcPct val="0"/>
                </a:spcAft>
                <a:buClr>
                  <a:srgbClr val="F0AB00"/>
                </a:buClr>
                <a:buSzPct val="80000"/>
              </a:pPr>
              <a:r>
                <a:rPr lang="en-US" sz="1000" kern="0">
                  <a:solidFill>
                    <a:schemeClr val="accent1"/>
                  </a:solidFill>
                  <a:ea typeface="Arial Unicode MS" pitchFamily="34" charset="-128"/>
                  <a:cs typeface="Arial Unicode MS" pitchFamily="34" charset="-128"/>
                </a:rPr>
                <a:t>CREATE GUIDED WORKFLOW EXPERIENCES</a:t>
              </a:r>
            </a:p>
          </p:txBody>
        </p:sp>
        <p:sp>
          <p:nvSpPr>
            <p:cNvPr id="169" name="TextBox 168">
              <a:extLst>
                <a:ext uri="{FF2B5EF4-FFF2-40B4-BE49-F238E27FC236}">
                  <a16:creationId xmlns:a16="http://schemas.microsoft.com/office/drawing/2014/main" id="{6CC3B555-13D4-41E1-90E6-6EB53020B96B}"/>
                </a:ext>
              </a:extLst>
            </p:cNvPr>
            <p:cNvSpPr txBox="1"/>
            <p:nvPr/>
          </p:nvSpPr>
          <p:spPr>
            <a:xfrm>
              <a:off x="1011644" y="5954230"/>
              <a:ext cx="2791580"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kern="0">
                  <a:solidFill>
                    <a:schemeClr val="tx1">
                      <a:lumMod val="50000"/>
                      <a:lumOff val="50000"/>
                    </a:schemeClr>
                  </a:solidFill>
                  <a:ea typeface="Arial Unicode MS" pitchFamily="34" charset="-128"/>
                  <a:cs typeface="Arial Unicode MS" pitchFamily="34" charset="-128"/>
                </a:rPr>
                <a:t>Use a template project to build guiding user experiences on top of workflows</a:t>
              </a:r>
            </a:p>
          </p:txBody>
        </p:sp>
      </p:grpSp>
      <p:cxnSp>
        <p:nvCxnSpPr>
          <p:cNvPr id="112" name="Straight Connector 14">
            <a:extLst>
              <a:ext uri="{FF2B5EF4-FFF2-40B4-BE49-F238E27FC236}">
                <a16:creationId xmlns:a16="http://schemas.microsoft.com/office/drawing/2014/main" id="{F4C62B7D-0A56-450C-8BED-3BE67BD51ECD}"/>
              </a:ext>
            </a:extLst>
          </p:cNvPr>
          <p:cNvCxnSpPr>
            <a:cxnSpLocks/>
          </p:cNvCxnSpPr>
          <p:nvPr/>
        </p:nvCxnSpPr>
        <p:spPr>
          <a:xfrm>
            <a:off x="2054352" y="5071129"/>
            <a:ext cx="4108704" cy="0"/>
          </a:xfrm>
          <a:prstGeom prst="straightConnector1">
            <a:avLst/>
          </a:prstGeom>
          <a:ln w="12700">
            <a:solidFill>
              <a:srgbClr val="F7B000"/>
            </a:solidFill>
            <a:prstDash val="sysDot"/>
            <a:headEnd type="none" w="med" len="med"/>
            <a:tailEnd type="oval" w="sm" len="sm"/>
          </a:ln>
          <a:effectLst>
            <a:outerShdw blurRad="38100" sx="3000" sy="30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97E52C4A-1D0A-4850-9788-5E74831FFECA}"/>
              </a:ext>
            </a:extLst>
          </p:cNvPr>
          <p:cNvGrpSpPr/>
          <p:nvPr/>
        </p:nvGrpSpPr>
        <p:grpSpPr>
          <a:xfrm>
            <a:off x="495196" y="4836783"/>
            <a:ext cx="2729166" cy="622399"/>
            <a:chOff x="495196" y="4812049"/>
            <a:chExt cx="2729166" cy="622399"/>
          </a:xfrm>
        </p:grpSpPr>
        <p:pic>
          <p:nvPicPr>
            <p:cNvPr id="43" name="Picture 42">
              <a:extLst>
                <a:ext uri="{FF2B5EF4-FFF2-40B4-BE49-F238E27FC236}">
                  <a16:creationId xmlns:a16="http://schemas.microsoft.com/office/drawing/2014/main" id="{ED9FA1AB-5C91-4C70-9CD6-0B4DFEA64742}"/>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495196" y="4812049"/>
              <a:ext cx="457200" cy="457200"/>
            </a:xfrm>
            <a:prstGeom prst="rect">
              <a:avLst/>
            </a:prstGeom>
          </p:spPr>
        </p:pic>
        <p:sp>
          <p:nvSpPr>
            <p:cNvPr id="44" name="TextBox 43">
              <a:extLst>
                <a:ext uri="{FF2B5EF4-FFF2-40B4-BE49-F238E27FC236}">
                  <a16:creationId xmlns:a16="http://schemas.microsoft.com/office/drawing/2014/main" id="{D590DCD5-07C9-4A95-9633-862AB0879FF9}"/>
                </a:ext>
              </a:extLst>
            </p:cNvPr>
            <p:cNvSpPr txBox="1"/>
            <p:nvPr/>
          </p:nvSpPr>
          <p:spPr>
            <a:xfrm>
              <a:off x="1011644" y="4963705"/>
              <a:ext cx="958596" cy="153888"/>
            </a:xfrm>
            <a:prstGeom prst="rect">
              <a:avLst/>
            </a:prstGeom>
            <a:noFill/>
          </p:spPr>
          <p:txBody>
            <a:bodyPr wrap="none" lIns="0" tIns="0" rIns="0" bIns="0" rtlCol="0">
              <a:spAutoFit/>
            </a:bodyPr>
            <a:lstStyle/>
            <a:p>
              <a:pPr fontAlgn="base">
                <a:spcAft>
                  <a:spcPct val="0"/>
                </a:spcAft>
                <a:buClr>
                  <a:srgbClr val="F0AB00"/>
                </a:buClr>
                <a:buSzPct val="80000"/>
              </a:pPr>
              <a:r>
                <a:rPr lang="en-US" sz="1000" kern="0">
                  <a:solidFill>
                    <a:schemeClr val="accent1"/>
                  </a:solidFill>
                  <a:ea typeface="Arial Unicode MS" pitchFamily="34" charset="-128"/>
                  <a:cs typeface="Arial Unicode MS" pitchFamily="34" charset="-128"/>
                </a:rPr>
                <a:t>MOBILE READY</a:t>
              </a:r>
            </a:p>
          </p:txBody>
        </p:sp>
        <p:sp>
          <p:nvSpPr>
            <p:cNvPr id="170" name="TextBox 169">
              <a:extLst>
                <a:ext uri="{FF2B5EF4-FFF2-40B4-BE49-F238E27FC236}">
                  <a16:creationId xmlns:a16="http://schemas.microsoft.com/office/drawing/2014/main" id="{06FEA7F3-DCF7-49EF-9B55-D6FC47CBFFFE}"/>
                </a:ext>
              </a:extLst>
            </p:cNvPr>
            <p:cNvSpPr txBox="1"/>
            <p:nvPr/>
          </p:nvSpPr>
          <p:spPr>
            <a:xfrm>
              <a:off x="1011644" y="5157449"/>
              <a:ext cx="2212718"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kern="0">
                  <a:solidFill>
                    <a:schemeClr val="tx1">
                      <a:lumMod val="50000"/>
                      <a:lumOff val="50000"/>
                    </a:schemeClr>
                  </a:solidFill>
                  <a:ea typeface="Arial Unicode MS" pitchFamily="34" charset="-128"/>
                  <a:cs typeface="Arial Unicode MS" pitchFamily="34" charset="-128"/>
                </a:rPr>
                <a:t>Anytime, anywhere access with responsive web and a dedicated mobile app</a:t>
              </a:r>
            </a:p>
          </p:txBody>
        </p:sp>
      </p:grpSp>
      <p:grpSp>
        <p:nvGrpSpPr>
          <p:cNvPr id="117" name="Group 116">
            <a:extLst>
              <a:ext uri="{FF2B5EF4-FFF2-40B4-BE49-F238E27FC236}">
                <a16:creationId xmlns:a16="http://schemas.microsoft.com/office/drawing/2014/main" id="{5EF238E1-6D49-4A20-B34F-097156D99448}"/>
              </a:ext>
            </a:extLst>
          </p:cNvPr>
          <p:cNvGrpSpPr/>
          <p:nvPr/>
        </p:nvGrpSpPr>
        <p:grpSpPr>
          <a:xfrm>
            <a:off x="8866790" y="4573735"/>
            <a:ext cx="2816838" cy="588712"/>
            <a:chOff x="8866790" y="4884034"/>
            <a:chExt cx="2816838" cy="588712"/>
          </a:xfrm>
        </p:grpSpPr>
        <p:pic>
          <p:nvPicPr>
            <p:cNvPr id="3" name="Picture 2">
              <a:extLst>
                <a:ext uri="{FF2B5EF4-FFF2-40B4-BE49-F238E27FC236}">
                  <a16:creationId xmlns:a16="http://schemas.microsoft.com/office/drawing/2014/main" id="{18390787-2DCA-425E-99A0-F7D82AAE9705}"/>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11317868" y="4884034"/>
              <a:ext cx="365760" cy="365760"/>
            </a:xfrm>
            <a:prstGeom prst="rect">
              <a:avLst/>
            </a:prstGeom>
          </p:spPr>
        </p:pic>
        <p:sp>
          <p:nvSpPr>
            <p:cNvPr id="33" name="TextBox 32">
              <a:extLst>
                <a:ext uri="{FF2B5EF4-FFF2-40B4-BE49-F238E27FC236}">
                  <a16:creationId xmlns:a16="http://schemas.microsoft.com/office/drawing/2014/main" id="{79F920BF-9A73-4893-9825-F21B9338C462}"/>
                </a:ext>
              </a:extLst>
            </p:cNvPr>
            <p:cNvSpPr txBox="1"/>
            <p:nvPr/>
          </p:nvSpPr>
          <p:spPr>
            <a:xfrm>
              <a:off x="9728351" y="5001058"/>
              <a:ext cx="1522853" cy="153888"/>
            </a:xfrm>
            <a:prstGeom prst="rect">
              <a:avLst/>
            </a:prstGeom>
            <a:noFill/>
          </p:spPr>
          <p:txBody>
            <a:bodyPr wrap="none" lIns="0" tIns="0" rIns="0" bIns="0" rtlCol="0">
              <a:spAutoFit/>
            </a:bodyPr>
            <a:lstStyle/>
            <a:p>
              <a:pPr algn="r" fontAlgn="base">
                <a:spcAft>
                  <a:spcPct val="0"/>
                </a:spcAft>
                <a:buClr>
                  <a:srgbClr val="F0AB00"/>
                </a:buClr>
                <a:buSzPct val="80000"/>
              </a:pPr>
              <a:r>
                <a:rPr lang="en-US" sz="1000" kern="0">
                  <a:solidFill>
                    <a:schemeClr val="accent1"/>
                  </a:solidFill>
                  <a:ea typeface="Arial Unicode MS" pitchFamily="34" charset="-128"/>
                  <a:cs typeface="Arial Unicode MS" pitchFamily="34" charset="-128"/>
                </a:rPr>
                <a:t>UI INTEGRATION CARDS</a:t>
              </a:r>
            </a:p>
          </p:txBody>
        </p:sp>
        <p:sp>
          <p:nvSpPr>
            <p:cNvPr id="171" name="TextBox 170">
              <a:extLst>
                <a:ext uri="{FF2B5EF4-FFF2-40B4-BE49-F238E27FC236}">
                  <a16:creationId xmlns:a16="http://schemas.microsoft.com/office/drawing/2014/main" id="{034BDBCC-8F08-4D30-A9F1-E7EDA28F2D52}"/>
                </a:ext>
              </a:extLst>
            </p:cNvPr>
            <p:cNvSpPr txBox="1"/>
            <p:nvPr/>
          </p:nvSpPr>
          <p:spPr>
            <a:xfrm>
              <a:off x="8866790" y="5195747"/>
              <a:ext cx="2384414" cy="2769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kern="0">
                  <a:solidFill>
                    <a:schemeClr val="tx1">
                      <a:lumMod val="50000"/>
                      <a:lumOff val="50000"/>
                    </a:schemeClr>
                  </a:solidFill>
                  <a:ea typeface="Arial Unicode MS"/>
                  <a:cs typeface="Arial Unicode MS"/>
                </a:rPr>
                <a:t>Embed and display SAP and third-party business data from across your organization</a:t>
              </a:r>
            </a:p>
          </p:txBody>
        </p:sp>
      </p:grpSp>
      <p:grpSp>
        <p:nvGrpSpPr>
          <p:cNvPr id="114" name="Group 113">
            <a:extLst>
              <a:ext uri="{FF2B5EF4-FFF2-40B4-BE49-F238E27FC236}">
                <a16:creationId xmlns:a16="http://schemas.microsoft.com/office/drawing/2014/main" id="{07712695-9660-46E2-9040-873F01B36E6E}"/>
              </a:ext>
            </a:extLst>
          </p:cNvPr>
          <p:cNvGrpSpPr/>
          <p:nvPr/>
        </p:nvGrpSpPr>
        <p:grpSpPr>
          <a:xfrm>
            <a:off x="9217613" y="2980422"/>
            <a:ext cx="2511735" cy="630782"/>
            <a:chOff x="9217613" y="3268467"/>
            <a:chExt cx="2511735" cy="630782"/>
          </a:xfrm>
        </p:grpSpPr>
        <p:pic>
          <p:nvPicPr>
            <p:cNvPr id="16" name="Picture 15">
              <a:extLst>
                <a:ext uri="{FF2B5EF4-FFF2-40B4-BE49-F238E27FC236}">
                  <a16:creationId xmlns:a16="http://schemas.microsoft.com/office/drawing/2014/main" id="{663B78C0-78F8-439C-82B1-082FFBFA90E6}"/>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11272148" y="3268467"/>
              <a:ext cx="457200" cy="457200"/>
            </a:xfrm>
            <a:prstGeom prst="rect">
              <a:avLst/>
            </a:prstGeom>
          </p:spPr>
        </p:pic>
        <p:sp>
          <p:nvSpPr>
            <p:cNvPr id="20" name="TextBox 19">
              <a:extLst>
                <a:ext uri="{FF2B5EF4-FFF2-40B4-BE49-F238E27FC236}">
                  <a16:creationId xmlns:a16="http://schemas.microsoft.com/office/drawing/2014/main" id="{2422128A-73DB-48DE-8049-958DD085BEC3}"/>
                </a:ext>
              </a:extLst>
            </p:cNvPr>
            <p:cNvSpPr txBox="1"/>
            <p:nvPr/>
          </p:nvSpPr>
          <p:spPr>
            <a:xfrm>
              <a:off x="10044142" y="3420123"/>
              <a:ext cx="1207062" cy="153888"/>
            </a:xfrm>
            <a:prstGeom prst="rect">
              <a:avLst/>
            </a:prstGeom>
            <a:noFill/>
          </p:spPr>
          <p:txBody>
            <a:bodyPr wrap="none" lIns="0" tIns="0" rIns="0" bIns="0" rtlCol="0">
              <a:spAutoFit/>
            </a:bodyPr>
            <a:lstStyle/>
            <a:p>
              <a:pPr algn="r" fontAlgn="base">
                <a:spcAft>
                  <a:spcPct val="0"/>
                </a:spcAft>
                <a:buClr>
                  <a:srgbClr val="F0AB00"/>
                </a:buClr>
                <a:buSzPct val="80000"/>
              </a:pPr>
              <a:r>
                <a:rPr lang="en-US" sz="1000" kern="0">
                  <a:solidFill>
                    <a:schemeClr val="accent1"/>
                  </a:solidFill>
                  <a:ea typeface="Arial Unicode MS" pitchFamily="34" charset="-128"/>
                  <a:cs typeface="Arial Unicode MS" pitchFamily="34" charset="-128"/>
                </a:rPr>
                <a:t>KNOWLEDGE BASE</a:t>
              </a:r>
            </a:p>
          </p:txBody>
        </p:sp>
        <p:sp>
          <p:nvSpPr>
            <p:cNvPr id="172" name="TextBox 171">
              <a:extLst>
                <a:ext uri="{FF2B5EF4-FFF2-40B4-BE49-F238E27FC236}">
                  <a16:creationId xmlns:a16="http://schemas.microsoft.com/office/drawing/2014/main" id="{403C3B60-F39E-4997-8D20-D30B19C74BEC}"/>
                </a:ext>
              </a:extLst>
            </p:cNvPr>
            <p:cNvSpPr txBox="1"/>
            <p:nvPr/>
          </p:nvSpPr>
          <p:spPr>
            <a:xfrm>
              <a:off x="9217613" y="3622250"/>
              <a:ext cx="2033591" cy="2769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kern="0">
                  <a:solidFill>
                    <a:schemeClr val="tx1">
                      <a:lumMod val="50000"/>
                      <a:lumOff val="50000"/>
                    </a:schemeClr>
                  </a:solidFill>
                  <a:ea typeface="Arial Unicode MS" pitchFamily="34" charset="-128"/>
                  <a:cs typeface="Arial Unicode MS" pitchFamily="34" charset="-128"/>
                </a:rPr>
                <a:t>Create, retain and share knowledge across the entire organization</a:t>
              </a:r>
            </a:p>
          </p:txBody>
        </p:sp>
      </p:grpSp>
      <p:grpSp>
        <p:nvGrpSpPr>
          <p:cNvPr id="68" name="Group 67">
            <a:extLst>
              <a:ext uri="{FF2B5EF4-FFF2-40B4-BE49-F238E27FC236}">
                <a16:creationId xmlns:a16="http://schemas.microsoft.com/office/drawing/2014/main" id="{299DB76E-3F55-4DA9-9325-3FAEBF98AE36}"/>
              </a:ext>
            </a:extLst>
          </p:cNvPr>
          <p:cNvGrpSpPr/>
          <p:nvPr/>
        </p:nvGrpSpPr>
        <p:grpSpPr>
          <a:xfrm>
            <a:off x="495196" y="1270927"/>
            <a:ext cx="2219520" cy="626821"/>
            <a:chOff x="495196" y="1270927"/>
            <a:chExt cx="2219520" cy="626821"/>
          </a:xfrm>
        </p:grpSpPr>
        <p:pic>
          <p:nvPicPr>
            <p:cNvPr id="10" name="Picture 9">
              <a:extLst>
                <a:ext uri="{FF2B5EF4-FFF2-40B4-BE49-F238E27FC236}">
                  <a16:creationId xmlns:a16="http://schemas.microsoft.com/office/drawing/2014/main" id="{2EDEB530-854D-460A-B86A-EAF33F900448}"/>
                </a:ext>
              </a:extLst>
            </p:cNvPr>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495196" y="1270927"/>
              <a:ext cx="457200" cy="457200"/>
            </a:xfrm>
            <a:prstGeom prst="rect">
              <a:avLst/>
            </a:prstGeom>
          </p:spPr>
        </p:pic>
        <p:sp>
          <p:nvSpPr>
            <p:cNvPr id="13" name="TextBox 12">
              <a:extLst>
                <a:ext uri="{FF2B5EF4-FFF2-40B4-BE49-F238E27FC236}">
                  <a16:creationId xmlns:a16="http://schemas.microsoft.com/office/drawing/2014/main" id="{66E77DC7-AAB5-45A3-A702-CA6DD1B0964C}"/>
                </a:ext>
              </a:extLst>
            </p:cNvPr>
            <p:cNvSpPr txBox="1"/>
            <p:nvPr/>
          </p:nvSpPr>
          <p:spPr>
            <a:xfrm>
              <a:off x="1011644" y="1422583"/>
              <a:ext cx="1591782" cy="153888"/>
            </a:xfrm>
            <a:prstGeom prst="rect">
              <a:avLst/>
            </a:prstGeom>
            <a:noFill/>
          </p:spPr>
          <p:txBody>
            <a:bodyPr wrap="none" lIns="0" tIns="0" rIns="0" bIns="0" rtlCol="0">
              <a:spAutoFit/>
            </a:bodyPr>
            <a:lstStyle/>
            <a:p>
              <a:pPr fontAlgn="base">
                <a:spcAft>
                  <a:spcPct val="0"/>
                </a:spcAft>
                <a:buClr>
                  <a:srgbClr val="F0AB00"/>
                </a:buClr>
                <a:buSzPct val="80000"/>
              </a:pPr>
              <a:r>
                <a:rPr lang="en-US" sz="1000" kern="0">
                  <a:solidFill>
                    <a:schemeClr val="accent1"/>
                  </a:solidFill>
                  <a:ea typeface="Arial Unicode MS" pitchFamily="34" charset="-128"/>
                  <a:cs typeface="Arial Unicode MS" pitchFamily="34" charset="-128"/>
                </a:rPr>
                <a:t>SELF SERVICE INTRANET</a:t>
              </a:r>
            </a:p>
          </p:txBody>
        </p:sp>
        <p:sp>
          <p:nvSpPr>
            <p:cNvPr id="174" name="TextBox 173">
              <a:extLst>
                <a:ext uri="{FF2B5EF4-FFF2-40B4-BE49-F238E27FC236}">
                  <a16:creationId xmlns:a16="http://schemas.microsoft.com/office/drawing/2014/main" id="{7E412607-34FF-4D4D-A7AD-5C1B957F4946}"/>
                </a:ext>
              </a:extLst>
            </p:cNvPr>
            <p:cNvSpPr txBox="1"/>
            <p:nvPr/>
          </p:nvSpPr>
          <p:spPr>
            <a:xfrm>
              <a:off x="1011644" y="1620749"/>
              <a:ext cx="1703072"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kern="0">
                  <a:solidFill>
                    <a:schemeClr val="tx1">
                      <a:lumMod val="50000"/>
                      <a:lumOff val="50000"/>
                    </a:schemeClr>
                  </a:solidFill>
                  <a:ea typeface="Arial Unicode MS" pitchFamily="34" charset="-128"/>
                  <a:cs typeface="Arial Unicode MS" pitchFamily="34" charset="-128"/>
                </a:rPr>
                <a:t>Easy-to-manage, self-service for the entire organization</a:t>
              </a:r>
            </a:p>
          </p:txBody>
        </p:sp>
      </p:grpSp>
      <p:cxnSp>
        <p:nvCxnSpPr>
          <p:cNvPr id="94" name="Connector: Elbow 93">
            <a:extLst>
              <a:ext uri="{FF2B5EF4-FFF2-40B4-BE49-F238E27FC236}">
                <a16:creationId xmlns:a16="http://schemas.microsoft.com/office/drawing/2014/main" id="{100260EF-BAA4-44BB-A733-CC4F1575C4AC}"/>
              </a:ext>
            </a:extLst>
          </p:cNvPr>
          <p:cNvCxnSpPr>
            <a:cxnSpLocks/>
          </p:cNvCxnSpPr>
          <p:nvPr/>
        </p:nvCxnSpPr>
        <p:spPr>
          <a:xfrm flipV="1">
            <a:off x="3030233" y="2597602"/>
            <a:ext cx="2453624" cy="1021241"/>
          </a:xfrm>
          <a:prstGeom prst="bentConnector3">
            <a:avLst>
              <a:gd name="adj1" fmla="val 100590"/>
            </a:avLst>
          </a:prstGeom>
          <a:ln w="12700">
            <a:solidFill>
              <a:srgbClr val="F7B000"/>
            </a:solidFill>
            <a:prstDash val="sysDot"/>
            <a:headEnd type="none" w="med" len="med"/>
            <a:tailEnd type="oval" w="sm" len="sm"/>
          </a:ln>
          <a:effectLst>
            <a:outerShdw blurRad="38100" sx="3000" sy="30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4229C8C7-4F75-4DDA-A477-3318ECE70F25}"/>
              </a:ext>
            </a:extLst>
          </p:cNvPr>
          <p:cNvCxnSpPr>
            <a:cxnSpLocks/>
          </p:cNvCxnSpPr>
          <p:nvPr/>
        </p:nvCxnSpPr>
        <p:spPr>
          <a:xfrm flipV="1">
            <a:off x="2712422" y="1240092"/>
            <a:ext cx="1914674" cy="250256"/>
          </a:xfrm>
          <a:prstGeom prst="bentConnector3">
            <a:avLst>
              <a:gd name="adj1" fmla="val 99668"/>
            </a:avLst>
          </a:prstGeom>
          <a:ln w="12700">
            <a:solidFill>
              <a:srgbClr val="F7B000"/>
            </a:solidFill>
            <a:prstDash val="sysDot"/>
            <a:headEnd type="none" w="med" len="med"/>
            <a:tailEnd type="oval" w="sm" len="sm"/>
          </a:ln>
          <a:effectLst>
            <a:outerShdw blurRad="38100" sx="3000" sy="30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157" name="Straight Connector 14">
            <a:extLst>
              <a:ext uri="{FF2B5EF4-FFF2-40B4-BE49-F238E27FC236}">
                <a16:creationId xmlns:a16="http://schemas.microsoft.com/office/drawing/2014/main" id="{74ABC583-5C1A-4C1B-9E3A-221AB555CF55}"/>
              </a:ext>
            </a:extLst>
          </p:cNvPr>
          <p:cNvCxnSpPr>
            <a:cxnSpLocks/>
          </p:cNvCxnSpPr>
          <p:nvPr/>
        </p:nvCxnSpPr>
        <p:spPr>
          <a:xfrm flipH="1">
            <a:off x="7859557" y="3214984"/>
            <a:ext cx="2080391" cy="0"/>
          </a:xfrm>
          <a:prstGeom prst="straightConnector1">
            <a:avLst/>
          </a:prstGeom>
          <a:ln w="12700">
            <a:solidFill>
              <a:srgbClr val="F7B000"/>
            </a:solidFill>
            <a:prstDash val="sysDot"/>
            <a:headEnd type="none" w="med" len="med"/>
            <a:tailEnd type="oval" w="sm" len="sm"/>
          </a:ln>
          <a:effectLst>
            <a:outerShdw blurRad="38100" sx="3000" sy="30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0906E6BF-DCBB-425E-BCC3-250FB4F460A1}"/>
              </a:ext>
            </a:extLst>
          </p:cNvPr>
          <p:cNvCxnSpPr>
            <a:cxnSpLocks/>
          </p:cNvCxnSpPr>
          <p:nvPr/>
        </p:nvCxnSpPr>
        <p:spPr>
          <a:xfrm rot="10800000" flipV="1">
            <a:off x="7634455" y="4774784"/>
            <a:ext cx="2026937" cy="575269"/>
          </a:xfrm>
          <a:prstGeom prst="bentConnector3">
            <a:avLst>
              <a:gd name="adj1" fmla="val 100375"/>
            </a:avLst>
          </a:prstGeom>
          <a:ln w="12700">
            <a:solidFill>
              <a:srgbClr val="F7B000"/>
            </a:solidFill>
            <a:prstDash val="sysDot"/>
            <a:headEnd type="none" w="med" len="med"/>
            <a:tailEnd type="oval" w="sm" len="sm"/>
          </a:ln>
          <a:effectLst>
            <a:outerShdw blurRad="38100" sx="3000" sy="30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7B2B1936-3C99-40A7-B462-C5C847392CA1}"/>
              </a:ext>
            </a:extLst>
          </p:cNvPr>
          <p:cNvGrpSpPr/>
          <p:nvPr/>
        </p:nvGrpSpPr>
        <p:grpSpPr>
          <a:xfrm>
            <a:off x="422014" y="3335293"/>
            <a:ext cx="2896378" cy="673099"/>
            <a:chOff x="422014" y="3335293"/>
            <a:chExt cx="2896378" cy="673099"/>
          </a:xfrm>
        </p:grpSpPr>
        <p:sp>
          <p:nvSpPr>
            <p:cNvPr id="99" name="TextBox 98">
              <a:extLst>
                <a:ext uri="{FF2B5EF4-FFF2-40B4-BE49-F238E27FC236}">
                  <a16:creationId xmlns:a16="http://schemas.microsoft.com/office/drawing/2014/main" id="{C255AB60-02E4-4235-BB70-4910489FCF2C}"/>
                </a:ext>
              </a:extLst>
            </p:cNvPr>
            <p:cNvSpPr txBox="1"/>
            <p:nvPr/>
          </p:nvSpPr>
          <p:spPr>
            <a:xfrm>
              <a:off x="1011644" y="3541899"/>
              <a:ext cx="1857881" cy="153888"/>
            </a:xfrm>
            <a:prstGeom prst="rect">
              <a:avLst/>
            </a:prstGeom>
            <a:noFill/>
          </p:spPr>
          <p:txBody>
            <a:bodyPr wrap="none" lIns="0" tIns="0" rIns="0" bIns="0" rtlCol="0">
              <a:spAutoFit/>
            </a:bodyPr>
            <a:lstStyle/>
            <a:p>
              <a:pPr fontAlgn="base">
                <a:spcAft>
                  <a:spcPct val="0"/>
                </a:spcAft>
                <a:buClr>
                  <a:srgbClr val="F0AB00"/>
                </a:buClr>
                <a:buSzPct val="80000"/>
              </a:pPr>
              <a:r>
                <a:rPr lang="en-US" sz="1000" kern="0">
                  <a:solidFill>
                    <a:schemeClr val="accent1"/>
                  </a:solidFill>
                  <a:ea typeface="Arial Unicode MS" pitchFamily="34" charset="-128"/>
                  <a:cs typeface="Arial Unicode MS" pitchFamily="34" charset="-128"/>
                </a:rPr>
                <a:t>COMMUNICATE AND ENGAGE</a:t>
              </a:r>
            </a:p>
          </p:txBody>
        </p:sp>
        <p:sp>
          <p:nvSpPr>
            <p:cNvPr id="96" name="TextBox 95">
              <a:extLst>
                <a:ext uri="{FF2B5EF4-FFF2-40B4-BE49-F238E27FC236}">
                  <a16:creationId xmlns:a16="http://schemas.microsoft.com/office/drawing/2014/main" id="{1B8AAB3B-70BA-4F2F-8807-07B6134B3BB9}"/>
                </a:ext>
              </a:extLst>
            </p:cNvPr>
            <p:cNvSpPr txBox="1"/>
            <p:nvPr/>
          </p:nvSpPr>
          <p:spPr>
            <a:xfrm>
              <a:off x="1011644" y="3731393"/>
              <a:ext cx="2306748"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kern="0">
                  <a:solidFill>
                    <a:schemeClr val="tx1">
                      <a:lumMod val="50000"/>
                      <a:lumOff val="50000"/>
                    </a:schemeClr>
                  </a:solidFill>
                  <a:ea typeface="Arial Unicode MS" pitchFamily="34" charset="-128"/>
                  <a:cs typeface="Arial Unicode MS" pitchFamily="34" charset="-128"/>
                </a:rPr>
                <a:t>Self-sufficient, freeform layout and drag-and-drop design to engage employees</a:t>
              </a:r>
            </a:p>
          </p:txBody>
        </p:sp>
        <p:pic>
          <p:nvPicPr>
            <p:cNvPr id="5" name="Picture 4">
              <a:extLst>
                <a:ext uri="{FF2B5EF4-FFF2-40B4-BE49-F238E27FC236}">
                  <a16:creationId xmlns:a16="http://schemas.microsoft.com/office/drawing/2014/main" id="{68141438-3EA4-439B-A784-7158686EF035}"/>
                </a:ext>
              </a:extLst>
            </p:cNvPr>
            <p:cNvPicPr>
              <a:picLocks noChangeAspect="1"/>
            </p:cNvPicPr>
            <p:nvPr/>
          </p:nvPicPr>
          <p:blipFill>
            <a:blip r:embed="rId18" cstate="hqprint">
              <a:extLst>
                <a:ext uri="{28A0092B-C50C-407E-A947-70E740481C1C}">
                  <a14:useLocalDpi xmlns:a14="http://schemas.microsoft.com/office/drawing/2010/main"/>
                </a:ext>
              </a:extLst>
            </a:blip>
            <a:stretch>
              <a:fillRect/>
            </a:stretch>
          </p:blipFill>
          <p:spPr>
            <a:xfrm>
              <a:off x="422014" y="3335293"/>
              <a:ext cx="603563" cy="580787"/>
            </a:xfrm>
            <a:prstGeom prst="rect">
              <a:avLst/>
            </a:prstGeom>
          </p:spPr>
        </p:pic>
      </p:grpSp>
      <p:grpSp>
        <p:nvGrpSpPr>
          <p:cNvPr id="7" name="Group 6">
            <a:extLst>
              <a:ext uri="{FF2B5EF4-FFF2-40B4-BE49-F238E27FC236}">
                <a16:creationId xmlns:a16="http://schemas.microsoft.com/office/drawing/2014/main" id="{B94E9E52-9C54-49DC-AD5C-593E59A2F167}"/>
              </a:ext>
            </a:extLst>
          </p:cNvPr>
          <p:cNvGrpSpPr/>
          <p:nvPr/>
        </p:nvGrpSpPr>
        <p:grpSpPr>
          <a:xfrm>
            <a:off x="8959502" y="5322748"/>
            <a:ext cx="2746986" cy="609777"/>
            <a:chOff x="8959502" y="5322748"/>
            <a:chExt cx="2746986" cy="609777"/>
          </a:xfrm>
        </p:grpSpPr>
        <p:sp>
          <p:nvSpPr>
            <p:cNvPr id="34" name="TextBox 33">
              <a:extLst>
                <a:ext uri="{FF2B5EF4-FFF2-40B4-BE49-F238E27FC236}">
                  <a16:creationId xmlns:a16="http://schemas.microsoft.com/office/drawing/2014/main" id="{F2FB5A9C-6B84-4E0F-802F-BAB6E2D8B4FF}"/>
                </a:ext>
              </a:extLst>
            </p:cNvPr>
            <p:cNvSpPr txBox="1"/>
            <p:nvPr/>
          </p:nvSpPr>
          <p:spPr>
            <a:xfrm>
              <a:off x="9787662" y="5451544"/>
              <a:ext cx="1463542" cy="153888"/>
            </a:xfrm>
            <a:prstGeom prst="rect">
              <a:avLst/>
            </a:prstGeom>
            <a:noFill/>
          </p:spPr>
          <p:txBody>
            <a:bodyPr wrap="none" lIns="0" tIns="0" rIns="0" bIns="0" rtlCol="0">
              <a:spAutoFit/>
            </a:bodyPr>
            <a:lstStyle/>
            <a:p>
              <a:pPr algn="r" fontAlgn="base">
                <a:spcAft>
                  <a:spcPct val="0"/>
                </a:spcAft>
                <a:buClr>
                  <a:srgbClr val="F0AB00"/>
                </a:buClr>
                <a:buSzPct val="80000"/>
              </a:pPr>
              <a:r>
                <a:rPr lang="en-US" sz="1000" kern="0">
                  <a:solidFill>
                    <a:schemeClr val="accent1"/>
                  </a:solidFill>
                  <a:ea typeface="Arial Unicode MS" pitchFamily="34" charset="-128"/>
                  <a:cs typeface="Arial Unicode MS" pitchFamily="34" charset="-128"/>
                </a:rPr>
                <a:t>EXTEND AND DEVELOP</a:t>
              </a:r>
            </a:p>
          </p:txBody>
        </p:sp>
        <p:sp>
          <p:nvSpPr>
            <p:cNvPr id="173" name="TextBox 172">
              <a:extLst>
                <a:ext uri="{FF2B5EF4-FFF2-40B4-BE49-F238E27FC236}">
                  <a16:creationId xmlns:a16="http://schemas.microsoft.com/office/drawing/2014/main" id="{F8F36E6F-DC82-497E-A404-729EFE3D12FB}"/>
                </a:ext>
              </a:extLst>
            </p:cNvPr>
            <p:cNvSpPr txBox="1"/>
            <p:nvPr/>
          </p:nvSpPr>
          <p:spPr>
            <a:xfrm>
              <a:off x="8959502" y="5655526"/>
              <a:ext cx="2291702" cy="2769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kern="0">
                  <a:solidFill>
                    <a:schemeClr val="tx1">
                      <a:lumMod val="50000"/>
                      <a:lumOff val="50000"/>
                    </a:schemeClr>
                  </a:solidFill>
                  <a:ea typeface="Arial Unicode MS" pitchFamily="34" charset="-128"/>
                  <a:cs typeface="Arial Unicode MS" pitchFamily="34" charset="-128"/>
                </a:rPr>
                <a:t>Extend with full IDE based on SAP Business Application Studio</a:t>
              </a:r>
            </a:p>
          </p:txBody>
        </p:sp>
        <p:pic>
          <p:nvPicPr>
            <p:cNvPr id="8" name="Picture 7">
              <a:extLst>
                <a:ext uri="{FF2B5EF4-FFF2-40B4-BE49-F238E27FC236}">
                  <a16:creationId xmlns:a16="http://schemas.microsoft.com/office/drawing/2014/main" id="{C332AA14-E3B3-4FB0-8DCC-683164961540}"/>
                </a:ext>
              </a:extLst>
            </p:cNvPr>
            <p:cNvPicPr>
              <a:picLocks noChangeAspect="1"/>
            </p:cNvPicPr>
            <p:nvPr/>
          </p:nvPicPr>
          <p:blipFill>
            <a:blip r:embed="rId19" cstate="hqprint">
              <a:extLst>
                <a:ext uri="{28A0092B-C50C-407E-A947-70E740481C1C}">
                  <a14:useLocalDpi xmlns:a14="http://schemas.microsoft.com/office/drawing/2010/main"/>
                </a:ext>
              </a:extLst>
            </a:blip>
            <a:stretch>
              <a:fillRect/>
            </a:stretch>
          </p:blipFill>
          <p:spPr>
            <a:xfrm>
              <a:off x="11295008" y="5322748"/>
              <a:ext cx="411480" cy="411480"/>
            </a:xfrm>
            <a:prstGeom prst="rect">
              <a:avLst/>
            </a:prstGeom>
          </p:spPr>
        </p:pic>
      </p:grpSp>
      <p:cxnSp>
        <p:nvCxnSpPr>
          <p:cNvPr id="82" name="Straight Connector 14">
            <a:extLst>
              <a:ext uri="{FF2B5EF4-FFF2-40B4-BE49-F238E27FC236}">
                <a16:creationId xmlns:a16="http://schemas.microsoft.com/office/drawing/2014/main" id="{524AADE3-AB80-47C0-B456-F18A142FDE61}"/>
              </a:ext>
            </a:extLst>
          </p:cNvPr>
          <p:cNvCxnSpPr>
            <a:cxnSpLocks/>
          </p:cNvCxnSpPr>
          <p:nvPr/>
        </p:nvCxnSpPr>
        <p:spPr>
          <a:xfrm flipH="1">
            <a:off x="7859557" y="5535363"/>
            <a:ext cx="1868794" cy="0"/>
          </a:xfrm>
          <a:prstGeom prst="straightConnector1">
            <a:avLst/>
          </a:prstGeom>
          <a:ln w="12700">
            <a:solidFill>
              <a:srgbClr val="F7B000"/>
            </a:solidFill>
            <a:prstDash val="sysDot"/>
            <a:headEnd type="none" w="med" len="med"/>
            <a:tailEnd type="oval" w="sm" len="sm"/>
          </a:ln>
          <a:effectLst>
            <a:outerShdw blurRad="38100" sx="3000" sy="30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91" name="Straight Connector 14">
            <a:extLst>
              <a:ext uri="{FF2B5EF4-FFF2-40B4-BE49-F238E27FC236}">
                <a16:creationId xmlns:a16="http://schemas.microsoft.com/office/drawing/2014/main" id="{0673E171-69AB-44CF-8CD3-CD1AE5B05151}"/>
              </a:ext>
            </a:extLst>
          </p:cNvPr>
          <p:cNvCxnSpPr>
            <a:cxnSpLocks/>
          </p:cNvCxnSpPr>
          <p:nvPr/>
        </p:nvCxnSpPr>
        <p:spPr>
          <a:xfrm rot="10800000" flipV="1">
            <a:off x="8296047" y="6242669"/>
            <a:ext cx="796389" cy="333907"/>
          </a:xfrm>
          <a:prstGeom prst="bentConnector3">
            <a:avLst>
              <a:gd name="adj1" fmla="val 99208"/>
            </a:avLst>
          </a:prstGeom>
          <a:ln w="12700">
            <a:solidFill>
              <a:srgbClr val="F7B000"/>
            </a:solidFill>
            <a:prstDash val="sysDot"/>
            <a:headEnd type="none" w="med" len="med"/>
            <a:tailEnd type="oval" w="sm" len="sm"/>
          </a:ln>
          <a:effectLst>
            <a:outerShdw blurRad="38100" sx="3000" sy="30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F5CAB9A-035A-427A-A345-6B014B0957FF}"/>
              </a:ext>
            </a:extLst>
          </p:cNvPr>
          <p:cNvGrpSpPr/>
          <p:nvPr/>
        </p:nvGrpSpPr>
        <p:grpSpPr>
          <a:xfrm>
            <a:off x="9079530" y="5954584"/>
            <a:ext cx="2657595" cy="544997"/>
            <a:chOff x="9079530" y="5954584"/>
            <a:chExt cx="2657595" cy="544997"/>
          </a:xfrm>
        </p:grpSpPr>
        <p:sp>
          <p:nvSpPr>
            <p:cNvPr id="87" name="TextBox 86">
              <a:extLst>
                <a:ext uri="{FF2B5EF4-FFF2-40B4-BE49-F238E27FC236}">
                  <a16:creationId xmlns:a16="http://schemas.microsoft.com/office/drawing/2014/main" id="{783D9D4B-DA47-4A80-A03D-D955E57D186B}"/>
                </a:ext>
              </a:extLst>
            </p:cNvPr>
            <p:cNvSpPr txBox="1"/>
            <p:nvPr/>
          </p:nvSpPr>
          <p:spPr>
            <a:xfrm>
              <a:off x="9189516" y="6157100"/>
              <a:ext cx="2103140" cy="153888"/>
            </a:xfrm>
            <a:prstGeom prst="rect">
              <a:avLst/>
            </a:prstGeom>
            <a:noFill/>
          </p:spPr>
          <p:txBody>
            <a:bodyPr wrap="none" lIns="0" tIns="0" rIns="0" bIns="0" rtlCol="0">
              <a:spAutoFit/>
            </a:bodyPr>
            <a:lstStyle/>
            <a:p>
              <a:pPr algn="r" fontAlgn="base">
                <a:spcAft>
                  <a:spcPct val="0"/>
                </a:spcAft>
                <a:buClr>
                  <a:srgbClr val="F0AB00"/>
                </a:buClr>
                <a:buSzPct val="80000"/>
              </a:pPr>
              <a:r>
                <a:rPr lang="en-US" sz="1000" kern="0">
                  <a:solidFill>
                    <a:schemeClr val="accent1"/>
                  </a:solidFill>
                  <a:ea typeface="Arial Unicode MS" pitchFamily="34" charset="-128"/>
                  <a:cs typeface="Arial Unicode MS" pitchFamily="34" charset="-128"/>
                </a:rPr>
                <a:t>INTEGRATE CONVERSATIONAL AI</a:t>
              </a:r>
            </a:p>
          </p:txBody>
        </p:sp>
        <p:sp>
          <p:nvSpPr>
            <p:cNvPr id="90" name="TextBox 89">
              <a:extLst>
                <a:ext uri="{FF2B5EF4-FFF2-40B4-BE49-F238E27FC236}">
                  <a16:creationId xmlns:a16="http://schemas.microsoft.com/office/drawing/2014/main" id="{BF11A521-BE27-4ACD-9277-3F30D7CA19C2}"/>
                </a:ext>
              </a:extLst>
            </p:cNvPr>
            <p:cNvSpPr txBox="1"/>
            <p:nvPr/>
          </p:nvSpPr>
          <p:spPr>
            <a:xfrm>
              <a:off x="9079530" y="6361082"/>
              <a:ext cx="2213126"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kern="0">
                  <a:solidFill>
                    <a:schemeClr val="tx1">
                      <a:lumMod val="50000"/>
                      <a:lumOff val="50000"/>
                    </a:schemeClr>
                  </a:solidFill>
                  <a:ea typeface="Arial Unicode MS" pitchFamily="34" charset="-128"/>
                  <a:cs typeface="Arial Unicode MS" pitchFamily="34" charset="-128"/>
                </a:rPr>
                <a:t>Develop and integrate chatbots</a:t>
              </a:r>
            </a:p>
          </p:txBody>
        </p:sp>
        <p:pic>
          <p:nvPicPr>
            <p:cNvPr id="93" name="Picture 92">
              <a:extLst>
                <a:ext uri="{FF2B5EF4-FFF2-40B4-BE49-F238E27FC236}">
                  <a16:creationId xmlns:a16="http://schemas.microsoft.com/office/drawing/2014/main" id="{76D6B955-C6A2-4826-85E8-76595A7B3E6E}"/>
                </a:ext>
              </a:extLst>
            </p:cNvPr>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11279925" y="5954584"/>
              <a:ext cx="457200" cy="457200"/>
            </a:xfrm>
            <a:prstGeom prst="rect">
              <a:avLst/>
            </a:prstGeom>
          </p:spPr>
        </p:pic>
      </p:grpSp>
    </p:spTree>
    <p:extLst>
      <p:ext uri="{BB962C8B-B14F-4D97-AF65-F5344CB8AC3E}">
        <p14:creationId xmlns:p14="http://schemas.microsoft.com/office/powerpoint/2010/main" val="2992411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D59CB-3322-47C0-8B82-0A716605DBA7}"/>
              </a:ext>
            </a:extLst>
          </p:cNvPr>
          <p:cNvSpPr>
            <a:spLocks noGrp="1"/>
          </p:cNvSpPr>
          <p:nvPr>
            <p:ph type="title"/>
          </p:nvPr>
        </p:nvSpPr>
        <p:spPr>
          <a:xfrm>
            <a:off x="504001" y="504000"/>
            <a:ext cx="11186476" cy="677108"/>
          </a:xfrm>
        </p:spPr>
        <p:txBody>
          <a:bodyPr/>
          <a:lstStyle/>
          <a:p>
            <a:r>
              <a:rPr lang="en-US"/>
              <a:t>SAP Work Zone</a:t>
            </a:r>
            <a:br>
              <a:rPr lang="en-US"/>
            </a:br>
            <a:r>
              <a:rPr lang="en-US" sz="2000" b="0"/>
              <a:t>Architecture</a:t>
            </a:r>
            <a:endParaRPr lang="en-US" b="0"/>
          </a:p>
        </p:txBody>
      </p:sp>
      <p:cxnSp>
        <p:nvCxnSpPr>
          <p:cNvPr id="4" name="Gewinkelte Verbindung 42">
            <a:extLst>
              <a:ext uri="{FF2B5EF4-FFF2-40B4-BE49-F238E27FC236}">
                <a16:creationId xmlns:a16="http://schemas.microsoft.com/office/drawing/2014/main" id="{F40C797C-F58E-4147-9E2C-E9674106ED84}"/>
              </a:ext>
            </a:extLst>
          </p:cNvPr>
          <p:cNvCxnSpPr>
            <a:cxnSpLocks/>
            <a:stCxn id="188" idx="0"/>
            <a:endCxn id="102" idx="2"/>
          </p:cNvCxnSpPr>
          <p:nvPr/>
        </p:nvCxnSpPr>
        <p:spPr>
          <a:xfrm rot="16200000" flipH="1">
            <a:off x="3452562" y="2106225"/>
            <a:ext cx="1331184" cy="6416294"/>
          </a:xfrm>
          <a:prstGeom prst="bentConnector5">
            <a:avLst>
              <a:gd name="adj1" fmla="val -17173"/>
              <a:gd name="adj2" fmla="val 12349"/>
              <a:gd name="adj3" fmla="val 117173"/>
            </a:avLst>
          </a:prstGeom>
          <a:ln w="19050" cap="sq" cmpd="sng">
            <a:solidFill>
              <a:schemeClr val="tx1">
                <a:lumMod val="65000"/>
                <a:lumOff val="35000"/>
              </a:schemeClr>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Rechteck 61">
            <a:extLst>
              <a:ext uri="{FF2B5EF4-FFF2-40B4-BE49-F238E27FC236}">
                <a16:creationId xmlns:a16="http://schemas.microsoft.com/office/drawing/2014/main" id="{25E7A4F6-0DB6-482A-B4C7-DE60409366C5}"/>
              </a:ext>
            </a:extLst>
          </p:cNvPr>
          <p:cNvSpPr/>
          <p:nvPr/>
        </p:nvSpPr>
        <p:spPr>
          <a:xfrm>
            <a:off x="9662966" y="3750484"/>
            <a:ext cx="1696463" cy="2673027"/>
          </a:xfrm>
          <a:prstGeom prst="rect">
            <a:avLst/>
          </a:prstGeom>
          <a:noFill/>
          <a:ln w="19050">
            <a:solidFill>
              <a:srgbClr val="0F828F"/>
            </a:solidFill>
          </a:ln>
          <a:effectLst/>
        </p:spPr>
        <p:style>
          <a:lnRef idx="2">
            <a:schemeClr val="accent1">
              <a:shade val="50000"/>
            </a:schemeClr>
          </a:lnRef>
          <a:fillRef idx="1">
            <a:schemeClr val="accent1"/>
          </a:fillRef>
          <a:effectRef idx="0">
            <a:schemeClr val="accent1"/>
          </a:effectRef>
          <a:fontRef idx="minor">
            <a:schemeClr val="lt1"/>
          </a:fontRef>
        </p:style>
        <p:txBody>
          <a:bodyPr lIns="71983" tIns="71983" rIns="71983" bIns="0" rtlCol="0" anchor="t" anchorCtr="0"/>
          <a:lstStyle/>
          <a:p>
            <a:pPr algn="ctr"/>
            <a:r>
              <a:rPr lang="en-US" sz="1401" b="1" kern="0">
                <a:solidFill>
                  <a:srgbClr val="0F828F"/>
                </a:solidFill>
                <a:ea typeface="BentonSans Bold" charset="0"/>
                <a:cs typeface="BentonSans Bold" charset="0"/>
              </a:rPr>
              <a:t>Your Datacenter</a:t>
            </a:r>
          </a:p>
        </p:txBody>
      </p:sp>
      <p:sp>
        <p:nvSpPr>
          <p:cNvPr id="6" name="Rechteck 9">
            <a:extLst>
              <a:ext uri="{FF2B5EF4-FFF2-40B4-BE49-F238E27FC236}">
                <a16:creationId xmlns:a16="http://schemas.microsoft.com/office/drawing/2014/main" id="{0E688F38-D899-4795-A67F-E0009E32D705}"/>
              </a:ext>
            </a:extLst>
          </p:cNvPr>
          <p:cNvSpPr/>
          <p:nvPr/>
        </p:nvSpPr>
        <p:spPr>
          <a:xfrm>
            <a:off x="1528381" y="1536182"/>
            <a:ext cx="7516336" cy="4887329"/>
          </a:xfrm>
          <a:prstGeom prst="rect">
            <a:avLst/>
          </a:prstGeom>
          <a:noFill/>
          <a:ln w="19050">
            <a:solidFill>
              <a:srgbClr val="0A6ED1"/>
            </a:solidFill>
          </a:ln>
        </p:spPr>
        <p:style>
          <a:lnRef idx="2">
            <a:schemeClr val="accent1">
              <a:shade val="50000"/>
            </a:schemeClr>
          </a:lnRef>
          <a:fillRef idx="1">
            <a:schemeClr val="accent1"/>
          </a:fillRef>
          <a:effectRef idx="0">
            <a:schemeClr val="accent1"/>
          </a:effectRef>
          <a:fontRef idx="minor">
            <a:schemeClr val="lt1"/>
          </a:fontRef>
        </p:style>
        <p:txBody>
          <a:bodyPr lIns="71983" tIns="71983" rIns="71983" bIns="71983" rtlCol="0" anchor="t"/>
          <a:lstStyle/>
          <a:p>
            <a:endParaRPr lang="en-US" sz="1799" b="1">
              <a:solidFill>
                <a:schemeClr val="tx1">
                  <a:lumMod val="65000"/>
                  <a:lumOff val="35000"/>
                </a:schemeClr>
              </a:solidFill>
            </a:endParaRPr>
          </a:p>
        </p:txBody>
      </p:sp>
      <p:cxnSp>
        <p:nvCxnSpPr>
          <p:cNvPr id="9" name="Straight Connector 8">
            <a:extLst>
              <a:ext uri="{FF2B5EF4-FFF2-40B4-BE49-F238E27FC236}">
                <a16:creationId xmlns:a16="http://schemas.microsoft.com/office/drawing/2014/main" id="{A076D029-EC31-43F0-9BAF-A67EECF105DA}"/>
              </a:ext>
            </a:extLst>
          </p:cNvPr>
          <p:cNvCxnSpPr>
            <a:cxnSpLocks/>
            <a:stCxn id="62" idx="0"/>
            <a:endCxn id="167" idx="1"/>
          </p:cNvCxnSpPr>
          <p:nvPr/>
        </p:nvCxnSpPr>
        <p:spPr>
          <a:xfrm rot="5400000" flipH="1" flipV="1">
            <a:off x="8067075" y="2581196"/>
            <a:ext cx="1146283" cy="1470167"/>
          </a:xfrm>
          <a:prstGeom prst="bentConnector2">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680BBC9-C086-4F96-B888-D98440829796}"/>
              </a:ext>
            </a:extLst>
          </p:cNvPr>
          <p:cNvSpPr/>
          <p:nvPr/>
        </p:nvSpPr>
        <p:spPr>
          <a:xfrm>
            <a:off x="9879041" y="4065860"/>
            <a:ext cx="1264313" cy="406145"/>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a:solidFill>
                  <a:srgbClr val="074D92"/>
                </a:solidFill>
                <a:latin typeface="Arial" charset="0"/>
                <a:ea typeface="Arial" charset="0"/>
                <a:cs typeface="Arial" charset="0"/>
              </a:rPr>
              <a:t>Cloud </a:t>
            </a:r>
            <a:br>
              <a:rPr lang="en-US" sz="1100" b="1">
                <a:solidFill>
                  <a:srgbClr val="074D92"/>
                </a:solidFill>
                <a:latin typeface="Arial" charset="0"/>
                <a:ea typeface="Arial" charset="0"/>
                <a:cs typeface="Arial" charset="0"/>
              </a:rPr>
            </a:br>
            <a:r>
              <a:rPr lang="en-US" sz="1100" b="1">
                <a:solidFill>
                  <a:srgbClr val="074D92"/>
                </a:solidFill>
                <a:latin typeface="Arial" charset="0"/>
                <a:ea typeface="Arial" charset="0"/>
                <a:cs typeface="Arial" charset="0"/>
              </a:rPr>
              <a:t>Connector</a:t>
            </a:r>
          </a:p>
        </p:txBody>
      </p:sp>
      <p:cxnSp>
        <p:nvCxnSpPr>
          <p:cNvPr id="11" name="Gerade Verbindung 60">
            <a:extLst>
              <a:ext uri="{FF2B5EF4-FFF2-40B4-BE49-F238E27FC236}">
                <a16:creationId xmlns:a16="http://schemas.microsoft.com/office/drawing/2014/main" id="{8774B76B-A376-40C2-96A7-D21549D89306}"/>
              </a:ext>
            </a:extLst>
          </p:cNvPr>
          <p:cNvCxnSpPr>
            <a:cxnSpLocks/>
          </p:cNvCxnSpPr>
          <p:nvPr/>
        </p:nvCxnSpPr>
        <p:spPr>
          <a:xfrm flipV="1">
            <a:off x="9375300" y="3087632"/>
            <a:ext cx="0" cy="1555460"/>
          </a:xfrm>
          <a:prstGeom prst="line">
            <a:avLst/>
          </a:prstGeom>
          <a:ln w="3810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Textfeld 6">
            <a:extLst>
              <a:ext uri="{FF2B5EF4-FFF2-40B4-BE49-F238E27FC236}">
                <a16:creationId xmlns:a16="http://schemas.microsoft.com/office/drawing/2014/main" id="{88DF3C3A-1B99-4406-9E88-3D3B1673EC81}"/>
              </a:ext>
            </a:extLst>
          </p:cNvPr>
          <p:cNvSpPr txBox="1"/>
          <p:nvPr/>
        </p:nvSpPr>
        <p:spPr>
          <a:xfrm>
            <a:off x="3251950" y="1147320"/>
            <a:ext cx="3520113" cy="307905"/>
          </a:xfrm>
          <a:prstGeom prst="rect">
            <a:avLst/>
          </a:prstGeom>
          <a:noFill/>
        </p:spPr>
        <p:txBody>
          <a:bodyPr wrap="square" rtlCol="0">
            <a:spAutoFit/>
          </a:bodyPr>
          <a:lstStyle/>
          <a:p>
            <a:pPr algn="ctr"/>
            <a:r>
              <a:rPr lang="en-US" sz="1401" b="1">
                <a:solidFill>
                  <a:schemeClr val="tx1">
                    <a:lumMod val="65000"/>
                    <a:lumOff val="35000"/>
                  </a:schemeClr>
                </a:solidFill>
                <a:latin typeface="+mj-lt"/>
                <a:ea typeface="BentonSans Medium" charset="0"/>
                <a:cs typeface="BentonSans Medium" charset="0"/>
              </a:rPr>
              <a:t>INTERNET</a:t>
            </a:r>
          </a:p>
        </p:txBody>
      </p:sp>
      <p:sp>
        <p:nvSpPr>
          <p:cNvPr id="14" name="Textfeld 22">
            <a:extLst>
              <a:ext uri="{FF2B5EF4-FFF2-40B4-BE49-F238E27FC236}">
                <a16:creationId xmlns:a16="http://schemas.microsoft.com/office/drawing/2014/main" id="{03ABD038-41FA-44E8-9EB0-26B4B443A61B}"/>
              </a:ext>
            </a:extLst>
          </p:cNvPr>
          <p:cNvSpPr txBox="1"/>
          <p:nvPr/>
        </p:nvSpPr>
        <p:spPr>
          <a:xfrm>
            <a:off x="9856205" y="6158756"/>
            <a:ext cx="1309985" cy="261610"/>
          </a:xfrm>
          <a:prstGeom prst="rect">
            <a:avLst/>
          </a:prstGeom>
          <a:noFill/>
        </p:spPr>
        <p:txBody>
          <a:bodyPr wrap="square" rtlCol="0">
            <a:spAutoFit/>
          </a:bodyPr>
          <a:lstStyle/>
          <a:p>
            <a:r>
              <a:rPr lang="en-US" sz="1100">
                <a:solidFill>
                  <a:schemeClr val="tx1">
                    <a:lumMod val="65000"/>
                    <a:lumOff val="35000"/>
                  </a:schemeClr>
                </a:solidFill>
                <a:ea typeface="BentonSans Medium" charset="0"/>
                <a:cs typeface="BentonSans Medium" charset="0"/>
              </a:rPr>
              <a:t>or Business Suite</a:t>
            </a:r>
          </a:p>
        </p:txBody>
      </p:sp>
      <p:cxnSp>
        <p:nvCxnSpPr>
          <p:cNvPr id="15" name="Straight Arrow Connector 14">
            <a:extLst>
              <a:ext uri="{FF2B5EF4-FFF2-40B4-BE49-F238E27FC236}">
                <a16:creationId xmlns:a16="http://schemas.microsoft.com/office/drawing/2014/main" id="{6221AC1D-E700-4148-A756-0E14D89C3178}"/>
              </a:ext>
            </a:extLst>
          </p:cNvPr>
          <p:cNvCxnSpPr>
            <a:cxnSpLocks/>
          </p:cNvCxnSpPr>
          <p:nvPr/>
        </p:nvCxnSpPr>
        <p:spPr>
          <a:xfrm>
            <a:off x="10511197" y="5192114"/>
            <a:ext cx="0" cy="349374"/>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Gerade Verbindung 60">
            <a:extLst>
              <a:ext uri="{FF2B5EF4-FFF2-40B4-BE49-F238E27FC236}">
                <a16:creationId xmlns:a16="http://schemas.microsoft.com/office/drawing/2014/main" id="{6740C8CC-D4A6-487F-AFBC-121B5634EF87}"/>
              </a:ext>
            </a:extLst>
          </p:cNvPr>
          <p:cNvCxnSpPr>
            <a:cxnSpLocks/>
          </p:cNvCxnSpPr>
          <p:nvPr/>
        </p:nvCxnSpPr>
        <p:spPr>
          <a:xfrm flipV="1">
            <a:off x="9375300" y="5021893"/>
            <a:ext cx="0" cy="1390772"/>
          </a:xfrm>
          <a:prstGeom prst="line">
            <a:avLst/>
          </a:prstGeom>
          <a:ln w="3810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9FDB280-C1C1-41B6-9FD3-B8266053732C}"/>
              </a:ext>
            </a:extLst>
          </p:cNvPr>
          <p:cNvSpPr/>
          <p:nvPr/>
        </p:nvSpPr>
        <p:spPr>
          <a:xfrm>
            <a:off x="9446762" y="3121100"/>
            <a:ext cx="982055" cy="24196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spAutoFit/>
          </a:bodyPr>
          <a:lstStyle/>
          <a:p>
            <a:r>
              <a:rPr lang="en-US" sz="1100">
                <a:solidFill>
                  <a:schemeClr val="tx1">
                    <a:lumMod val="65000"/>
                    <a:lumOff val="35000"/>
                  </a:schemeClr>
                </a:solidFill>
                <a:latin typeface="+mj-lt"/>
              </a:rPr>
              <a:t>Firewall</a:t>
            </a:r>
          </a:p>
        </p:txBody>
      </p:sp>
      <p:sp>
        <p:nvSpPr>
          <p:cNvPr id="18" name="Rectangle 17">
            <a:extLst>
              <a:ext uri="{FF2B5EF4-FFF2-40B4-BE49-F238E27FC236}">
                <a16:creationId xmlns:a16="http://schemas.microsoft.com/office/drawing/2014/main" id="{E0AE316F-1F83-4EC5-A0EE-C74F381202FF}"/>
              </a:ext>
            </a:extLst>
          </p:cNvPr>
          <p:cNvSpPr/>
          <p:nvPr/>
        </p:nvSpPr>
        <p:spPr>
          <a:xfrm>
            <a:off x="7418857" y="4578105"/>
            <a:ext cx="982055" cy="197673"/>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a:solidFill>
                  <a:srgbClr val="074D92"/>
                </a:solidFill>
                <a:latin typeface="Arial" charset="0"/>
                <a:ea typeface="Arial" charset="0"/>
                <a:cs typeface="Arial" charset="0"/>
              </a:rPr>
              <a:t>Connectivity</a:t>
            </a:r>
          </a:p>
        </p:txBody>
      </p:sp>
      <p:cxnSp>
        <p:nvCxnSpPr>
          <p:cNvPr id="21" name="Straight Arrow Connector 20">
            <a:extLst>
              <a:ext uri="{FF2B5EF4-FFF2-40B4-BE49-F238E27FC236}">
                <a16:creationId xmlns:a16="http://schemas.microsoft.com/office/drawing/2014/main" id="{BAC1C4DA-AC97-4315-81D7-9B822FA18832}"/>
              </a:ext>
            </a:extLst>
          </p:cNvPr>
          <p:cNvCxnSpPr>
            <a:cxnSpLocks/>
            <a:endCxn id="62" idx="1"/>
          </p:cNvCxnSpPr>
          <p:nvPr/>
        </p:nvCxnSpPr>
        <p:spPr>
          <a:xfrm>
            <a:off x="7139164" y="4249420"/>
            <a:ext cx="405969" cy="0"/>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45313E6-B6D9-46F0-932B-052D46751025}"/>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625210" y="1660155"/>
            <a:ext cx="1774520" cy="140449"/>
          </a:xfrm>
          <a:prstGeom prst="rect">
            <a:avLst/>
          </a:prstGeom>
        </p:spPr>
      </p:pic>
      <p:pic>
        <p:nvPicPr>
          <p:cNvPr id="31" name="Picture 30">
            <a:extLst>
              <a:ext uri="{FF2B5EF4-FFF2-40B4-BE49-F238E27FC236}">
                <a16:creationId xmlns:a16="http://schemas.microsoft.com/office/drawing/2014/main" id="{4C74C1CE-12C0-4234-9853-E97A6743E46C}"/>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862684" y="6048434"/>
            <a:ext cx="1297027" cy="140400"/>
          </a:xfrm>
          <a:prstGeom prst="rect">
            <a:avLst/>
          </a:prstGeom>
        </p:spPr>
      </p:pic>
      <p:sp>
        <p:nvSpPr>
          <p:cNvPr id="42" name="Rechteck 9">
            <a:extLst>
              <a:ext uri="{FF2B5EF4-FFF2-40B4-BE49-F238E27FC236}">
                <a16:creationId xmlns:a16="http://schemas.microsoft.com/office/drawing/2014/main" id="{F10326CA-61F8-46A3-AE6B-10A6AC088BC2}"/>
              </a:ext>
            </a:extLst>
          </p:cNvPr>
          <p:cNvSpPr/>
          <p:nvPr/>
        </p:nvSpPr>
        <p:spPr>
          <a:xfrm>
            <a:off x="1889738" y="1912571"/>
            <a:ext cx="6725586" cy="3241883"/>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a:solidFill>
                  <a:srgbClr val="074D92"/>
                </a:solidFill>
              </a:rPr>
              <a:t>Subaccount: Cloud Foundry</a:t>
            </a:r>
          </a:p>
          <a:p>
            <a:endParaRPr lang="en-US" sz="1200" b="1">
              <a:solidFill>
                <a:schemeClr val="tx1">
                  <a:lumMod val="65000"/>
                  <a:lumOff val="35000"/>
                </a:schemeClr>
              </a:solidFill>
            </a:endParaRPr>
          </a:p>
        </p:txBody>
      </p:sp>
      <p:pic>
        <p:nvPicPr>
          <p:cNvPr id="62" name="Picture 61">
            <a:extLst>
              <a:ext uri="{FF2B5EF4-FFF2-40B4-BE49-F238E27FC236}">
                <a16:creationId xmlns:a16="http://schemas.microsoft.com/office/drawing/2014/main" id="{AF37E94C-53EA-4AF6-B0FB-9B31F1E30B88}"/>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7545133" y="3889420"/>
            <a:ext cx="720000" cy="720000"/>
          </a:xfrm>
          <a:prstGeom prst="rect">
            <a:avLst/>
          </a:prstGeom>
        </p:spPr>
      </p:pic>
      <p:pic>
        <p:nvPicPr>
          <p:cNvPr id="66" name="Picture 65">
            <a:extLst>
              <a:ext uri="{FF2B5EF4-FFF2-40B4-BE49-F238E27FC236}">
                <a16:creationId xmlns:a16="http://schemas.microsoft.com/office/drawing/2014/main" id="{2C336A37-09CC-40AD-9C85-0CA020F97957}"/>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0151197" y="4472114"/>
            <a:ext cx="720000" cy="720000"/>
          </a:xfrm>
          <a:prstGeom prst="rect">
            <a:avLst/>
          </a:prstGeom>
        </p:spPr>
      </p:pic>
      <p:pic>
        <p:nvPicPr>
          <p:cNvPr id="72" name="Picture 71">
            <a:extLst>
              <a:ext uri="{FF2B5EF4-FFF2-40B4-BE49-F238E27FC236}">
                <a16:creationId xmlns:a16="http://schemas.microsoft.com/office/drawing/2014/main" id="{8E55ACFE-7DE3-4678-A285-C6C24279F001}"/>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0331197" y="5597325"/>
            <a:ext cx="360000" cy="360000"/>
          </a:xfrm>
          <a:prstGeom prst="rect">
            <a:avLst/>
          </a:prstGeom>
        </p:spPr>
      </p:pic>
      <p:sp>
        <p:nvSpPr>
          <p:cNvPr id="75" name="Rechteck 9">
            <a:extLst>
              <a:ext uri="{FF2B5EF4-FFF2-40B4-BE49-F238E27FC236}">
                <a16:creationId xmlns:a16="http://schemas.microsoft.com/office/drawing/2014/main" id="{B17A1A20-4559-402D-AB01-3A7003689E06}"/>
              </a:ext>
            </a:extLst>
          </p:cNvPr>
          <p:cNvSpPr/>
          <p:nvPr/>
        </p:nvSpPr>
        <p:spPr>
          <a:xfrm>
            <a:off x="2157697" y="3688128"/>
            <a:ext cx="4981467" cy="1326874"/>
          </a:xfrm>
          <a:prstGeom prst="rect">
            <a:avLst/>
          </a:prstGeom>
          <a:noFill/>
          <a:ln w="19050" cap="rnd">
            <a:solidFill>
              <a:srgbClr val="0D5296"/>
            </a:solidFill>
          </a:ln>
        </p:spPr>
        <p:style>
          <a:lnRef idx="2">
            <a:schemeClr val="accent1">
              <a:shade val="50000"/>
            </a:schemeClr>
          </a:lnRef>
          <a:fillRef idx="1">
            <a:schemeClr val="accent1"/>
          </a:fillRef>
          <a:effectRef idx="0">
            <a:schemeClr val="accent1"/>
          </a:effectRef>
          <a:fontRef idx="minor">
            <a:schemeClr val="lt1"/>
          </a:fontRef>
        </p:style>
        <p:txBody>
          <a:bodyPr lIns="71962" tIns="71962" rIns="71962" bIns="0" rtlCol="0" anchor="t" anchorCtr="0"/>
          <a:lstStyle/>
          <a:p>
            <a:pPr fontAlgn="base">
              <a:spcBef>
                <a:spcPts val="600"/>
              </a:spcBef>
              <a:spcAft>
                <a:spcPct val="0"/>
              </a:spcAft>
              <a:buClr>
                <a:srgbClr val="F0AB00"/>
              </a:buClr>
              <a:buSzPct val="80000"/>
            </a:pPr>
            <a:r>
              <a:rPr lang="en-US" sz="1100" b="1" kern="0">
                <a:solidFill>
                  <a:srgbClr val="0D5296"/>
                </a:solidFill>
                <a:latin typeface="Arial" panose="020B0604020202020204" pitchFamily="34" charset="0"/>
                <a:ea typeface="BentonSans Bold" charset="0"/>
                <a:cs typeface="Arial" panose="020B0604020202020204" pitchFamily="34" charset="0"/>
              </a:rPr>
              <a:t>Work Zone</a:t>
            </a:r>
          </a:p>
        </p:txBody>
      </p:sp>
      <p:pic>
        <p:nvPicPr>
          <p:cNvPr id="86" name="Picture 85">
            <a:extLst>
              <a:ext uri="{FF2B5EF4-FFF2-40B4-BE49-F238E27FC236}">
                <a16:creationId xmlns:a16="http://schemas.microsoft.com/office/drawing/2014/main" id="{BB42BED1-2EDF-463E-959A-DC0A3E753DF4}"/>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780374" y="2566586"/>
            <a:ext cx="711709" cy="711709"/>
          </a:xfrm>
          <a:prstGeom prst="rect">
            <a:avLst/>
          </a:prstGeom>
        </p:spPr>
      </p:pic>
      <p:sp>
        <p:nvSpPr>
          <p:cNvPr id="87" name="Rectangle 86">
            <a:extLst>
              <a:ext uri="{FF2B5EF4-FFF2-40B4-BE49-F238E27FC236}">
                <a16:creationId xmlns:a16="http://schemas.microsoft.com/office/drawing/2014/main" id="{4AEFA0A6-AF8B-45BA-8B8D-7923C8DDA463}"/>
              </a:ext>
            </a:extLst>
          </p:cNvPr>
          <p:cNvSpPr/>
          <p:nvPr/>
        </p:nvSpPr>
        <p:spPr>
          <a:xfrm>
            <a:off x="4509195" y="2678060"/>
            <a:ext cx="910787" cy="488761"/>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r>
              <a:rPr lang="en-US" sz="1100" b="1">
                <a:solidFill>
                  <a:srgbClr val="074D92"/>
                </a:solidFill>
                <a:latin typeface="Arial" charset="0"/>
                <a:ea typeface="Arial" charset="0"/>
                <a:cs typeface="Arial" charset="0"/>
              </a:rPr>
              <a:t>Business Application</a:t>
            </a:r>
          </a:p>
          <a:p>
            <a:r>
              <a:rPr lang="en-US" sz="1100" b="1">
                <a:solidFill>
                  <a:srgbClr val="074D92"/>
                </a:solidFill>
                <a:latin typeface="Arial" charset="0"/>
                <a:ea typeface="Arial" charset="0"/>
                <a:cs typeface="Arial" charset="0"/>
              </a:rPr>
              <a:t>Studio</a:t>
            </a:r>
          </a:p>
        </p:txBody>
      </p:sp>
      <p:pic>
        <p:nvPicPr>
          <p:cNvPr id="88" name="Picture 87">
            <a:extLst>
              <a:ext uri="{FF2B5EF4-FFF2-40B4-BE49-F238E27FC236}">
                <a16:creationId xmlns:a16="http://schemas.microsoft.com/office/drawing/2014/main" id="{3411585B-DFAF-44B3-9ECD-F4A436C99141}"/>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3875047" y="5336195"/>
            <a:ext cx="711709" cy="711709"/>
          </a:xfrm>
          <a:prstGeom prst="rect">
            <a:avLst/>
          </a:prstGeom>
        </p:spPr>
      </p:pic>
      <p:sp>
        <p:nvSpPr>
          <p:cNvPr id="89" name="Rectangle 88">
            <a:extLst>
              <a:ext uri="{FF2B5EF4-FFF2-40B4-BE49-F238E27FC236}">
                <a16:creationId xmlns:a16="http://schemas.microsoft.com/office/drawing/2014/main" id="{090210C3-5362-4AB5-8D7C-1EF46B35F7CA}"/>
              </a:ext>
            </a:extLst>
          </p:cNvPr>
          <p:cNvSpPr/>
          <p:nvPr/>
        </p:nvSpPr>
        <p:spPr>
          <a:xfrm>
            <a:off x="2633429" y="5503733"/>
            <a:ext cx="1202737" cy="41121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r"/>
            <a:r>
              <a:rPr lang="en-US" sz="1100" b="1">
                <a:solidFill>
                  <a:srgbClr val="074D92"/>
                </a:solidFill>
                <a:latin typeface="Arial" charset="0"/>
                <a:ea typeface="Arial" charset="0"/>
                <a:cs typeface="Arial" charset="0"/>
              </a:rPr>
              <a:t>Conversational AI</a:t>
            </a:r>
          </a:p>
        </p:txBody>
      </p:sp>
      <p:sp>
        <p:nvSpPr>
          <p:cNvPr id="90" name="Rechteck 58">
            <a:extLst>
              <a:ext uri="{FF2B5EF4-FFF2-40B4-BE49-F238E27FC236}">
                <a16:creationId xmlns:a16="http://schemas.microsoft.com/office/drawing/2014/main" id="{C2F7AC81-7E34-4728-AB71-6E35C10FCD54}"/>
              </a:ext>
            </a:extLst>
          </p:cNvPr>
          <p:cNvSpPr/>
          <p:nvPr/>
        </p:nvSpPr>
        <p:spPr>
          <a:xfrm>
            <a:off x="2988715" y="2716831"/>
            <a:ext cx="729483" cy="41121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r>
              <a:rPr lang="en-US" sz="1100" b="1">
                <a:solidFill>
                  <a:srgbClr val="074D92"/>
                </a:solidFill>
                <a:latin typeface="Arial" charset="0"/>
                <a:cs typeface="Arial" charset="0"/>
              </a:rPr>
              <a:t>UI Theme</a:t>
            </a:r>
            <a:br>
              <a:rPr lang="en-US" sz="1100" b="1">
                <a:solidFill>
                  <a:srgbClr val="074D92"/>
                </a:solidFill>
                <a:latin typeface="Arial" charset="0"/>
                <a:cs typeface="Arial" charset="0"/>
              </a:rPr>
            </a:br>
            <a:r>
              <a:rPr lang="en-US" sz="1100" b="1">
                <a:solidFill>
                  <a:srgbClr val="074D92"/>
                </a:solidFill>
                <a:latin typeface="Arial" charset="0"/>
                <a:cs typeface="Arial" charset="0"/>
              </a:rPr>
              <a:t>Designer</a:t>
            </a:r>
          </a:p>
        </p:txBody>
      </p:sp>
      <p:grpSp>
        <p:nvGrpSpPr>
          <p:cNvPr id="96" name="Group 95">
            <a:extLst>
              <a:ext uri="{FF2B5EF4-FFF2-40B4-BE49-F238E27FC236}">
                <a16:creationId xmlns:a16="http://schemas.microsoft.com/office/drawing/2014/main" id="{17F063A3-6AB4-47C6-B465-5FBFCCBB9380}"/>
              </a:ext>
            </a:extLst>
          </p:cNvPr>
          <p:cNvGrpSpPr/>
          <p:nvPr/>
        </p:nvGrpSpPr>
        <p:grpSpPr>
          <a:xfrm>
            <a:off x="2240083" y="2556680"/>
            <a:ext cx="731520" cy="731520"/>
            <a:chOff x="6561993" y="7037634"/>
            <a:chExt cx="731520" cy="731520"/>
          </a:xfrm>
        </p:grpSpPr>
        <p:sp>
          <p:nvSpPr>
            <p:cNvPr id="93" name="Oval 92">
              <a:extLst>
                <a:ext uri="{FF2B5EF4-FFF2-40B4-BE49-F238E27FC236}">
                  <a16:creationId xmlns:a16="http://schemas.microsoft.com/office/drawing/2014/main" id="{9B0B570B-150C-4CF9-9E16-B25357214CC7}"/>
                </a:ext>
              </a:extLst>
            </p:cNvPr>
            <p:cNvSpPr/>
            <p:nvPr/>
          </p:nvSpPr>
          <p:spPr bwMode="gray">
            <a:xfrm>
              <a:off x="6561993" y="7037634"/>
              <a:ext cx="731520" cy="731520"/>
            </a:xfrm>
            <a:prstGeom prst="ellipse">
              <a:avLst/>
            </a:prstGeom>
            <a:solidFill>
              <a:schemeClr val="bg1"/>
            </a:solidFill>
            <a:ln w="25400" cap="rnd">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0" rtlCol="0" anchor="t" anchorCtr="0"/>
            <a:lstStyle/>
            <a:p>
              <a:pPr fontAlgn="base">
                <a:spcBef>
                  <a:spcPts val="600"/>
                </a:spcBef>
                <a:spcAft>
                  <a:spcPct val="0"/>
                </a:spcAft>
                <a:buClr>
                  <a:srgbClr val="F0AB00"/>
                </a:buClr>
                <a:buSzPct val="80000"/>
              </a:pPr>
              <a:endParaRPr lang="en-US" sz="1200" b="1" kern="0">
                <a:solidFill>
                  <a:schemeClr val="tx1">
                    <a:lumMod val="65000"/>
                    <a:lumOff val="35000"/>
                  </a:schemeClr>
                </a:solidFill>
                <a:latin typeface="Arial" panose="020B0604020202020204" pitchFamily="34" charset="0"/>
                <a:cs typeface="Arial" panose="020B0604020202020204" pitchFamily="34" charset="0"/>
              </a:endParaRPr>
            </a:p>
          </p:txBody>
        </p:sp>
        <p:sp>
          <p:nvSpPr>
            <p:cNvPr id="94" name="Oval 93">
              <a:extLst>
                <a:ext uri="{FF2B5EF4-FFF2-40B4-BE49-F238E27FC236}">
                  <a16:creationId xmlns:a16="http://schemas.microsoft.com/office/drawing/2014/main" id="{E04D8FBA-ADA0-466B-8D87-EB3A204B5608}"/>
                </a:ext>
              </a:extLst>
            </p:cNvPr>
            <p:cNvSpPr/>
            <p:nvPr/>
          </p:nvSpPr>
          <p:spPr bwMode="gray">
            <a:xfrm>
              <a:off x="6648354" y="7123995"/>
              <a:ext cx="558799" cy="558799"/>
            </a:xfrm>
            <a:prstGeom prst="ellipse">
              <a:avLst/>
            </a:prstGeom>
            <a:solidFill>
              <a:schemeClr val="bg1"/>
            </a:solidFill>
            <a:ln w="25400" cap="rnd">
              <a:solidFill>
                <a:srgbClr val="0D5296"/>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0" rtlCol="0" anchor="t" anchorCtr="0"/>
            <a:lstStyle/>
            <a:p>
              <a:pPr fontAlgn="base">
                <a:spcBef>
                  <a:spcPts val="600"/>
                </a:spcBef>
                <a:spcAft>
                  <a:spcPct val="0"/>
                </a:spcAft>
                <a:buClr>
                  <a:srgbClr val="F0AB00"/>
                </a:buClr>
                <a:buSzPct val="80000"/>
              </a:pPr>
              <a:endParaRPr lang="en-US" sz="1200" b="1" kern="0">
                <a:solidFill>
                  <a:schemeClr val="tx1">
                    <a:lumMod val="65000"/>
                    <a:lumOff val="35000"/>
                  </a:schemeClr>
                </a:solidFill>
                <a:latin typeface="Arial" panose="020B0604020202020204" pitchFamily="34" charset="0"/>
                <a:cs typeface="Arial" panose="020B0604020202020204" pitchFamily="34" charset="0"/>
              </a:endParaRPr>
            </a:p>
          </p:txBody>
        </p:sp>
        <p:pic>
          <p:nvPicPr>
            <p:cNvPr id="91" name="Bild 62">
              <a:extLst>
                <a:ext uri="{FF2B5EF4-FFF2-40B4-BE49-F238E27FC236}">
                  <a16:creationId xmlns:a16="http://schemas.microsoft.com/office/drawing/2014/main" id="{CD2F7D2E-9E24-4A3F-B22E-A612C7CA15D1}"/>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6689334" y="7164974"/>
              <a:ext cx="476839" cy="476840"/>
            </a:xfrm>
            <a:prstGeom prst="rect">
              <a:avLst/>
            </a:prstGeom>
          </p:spPr>
        </p:pic>
      </p:grpSp>
      <p:sp>
        <p:nvSpPr>
          <p:cNvPr id="100" name="Rechteck 96">
            <a:extLst>
              <a:ext uri="{FF2B5EF4-FFF2-40B4-BE49-F238E27FC236}">
                <a16:creationId xmlns:a16="http://schemas.microsoft.com/office/drawing/2014/main" id="{42C29325-1973-4A1A-87BB-A8FE4AE4C93B}"/>
              </a:ext>
            </a:extLst>
          </p:cNvPr>
          <p:cNvSpPr/>
          <p:nvPr/>
        </p:nvSpPr>
        <p:spPr>
          <a:xfrm>
            <a:off x="5885816" y="5345275"/>
            <a:ext cx="1095471" cy="557451"/>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r"/>
            <a:r>
              <a:rPr lang="en-US" sz="1100" b="1">
                <a:solidFill>
                  <a:srgbClr val="074D92"/>
                </a:solidFill>
                <a:latin typeface="Arial" charset="0"/>
                <a:cs typeface="Arial" charset="0"/>
              </a:rPr>
              <a:t>Identity Authentication</a:t>
            </a:r>
          </a:p>
        </p:txBody>
      </p:sp>
      <p:pic>
        <p:nvPicPr>
          <p:cNvPr id="102" name="Picture 101">
            <a:extLst>
              <a:ext uri="{FF2B5EF4-FFF2-40B4-BE49-F238E27FC236}">
                <a16:creationId xmlns:a16="http://schemas.microsoft.com/office/drawing/2014/main" id="{A9BA4249-1FD6-4573-A468-38CBF7C3F8CB}"/>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966301" y="5259964"/>
            <a:ext cx="720000" cy="720000"/>
          </a:xfrm>
          <a:prstGeom prst="rect">
            <a:avLst/>
          </a:prstGeom>
        </p:spPr>
      </p:pic>
      <p:cxnSp>
        <p:nvCxnSpPr>
          <p:cNvPr id="105" name="Gewinkelte Verbindung 42">
            <a:extLst>
              <a:ext uri="{FF2B5EF4-FFF2-40B4-BE49-F238E27FC236}">
                <a16:creationId xmlns:a16="http://schemas.microsoft.com/office/drawing/2014/main" id="{AEC887DC-CAC4-4CEF-AC38-39821B4964DD}"/>
              </a:ext>
            </a:extLst>
          </p:cNvPr>
          <p:cNvCxnSpPr>
            <a:cxnSpLocks/>
            <a:stCxn id="102" idx="3"/>
            <a:endCxn id="18" idx="2"/>
          </p:cNvCxnSpPr>
          <p:nvPr/>
        </p:nvCxnSpPr>
        <p:spPr>
          <a:xfrm flipV="1">
            <a:off x="7686301" y="4775778"/>
            <a:ext cx="223584" cy="844186"/>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18B82E0-466B-45BF-980D-8D10396A6698}"/>
              </a:ext>
            </a:extLst>
          </p:cNvPr>
          <p:cNvCxnSpPr>
            <a:cxnSpLocks/>
          </p:cNvCxnSpPr>
          <p:nvPr/>
        </p:nvCxnSpPr>
        <p:spPr>
          <a:xfrm rot="16200000" flipH="1">
            <a:off x="1415371" y="3699842"/>
            <a:ext cx="221060" cy="1231787"/>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1" name="Rechteck 9">
            <a:extLst>
              <a:ext uri="{FF2B5EF4-FFF2-40B4-BE49-F238E27FC236}">
                <a16:creationId xmlns:a16="http://schemas.microsoft.com/office/drawing/2014/main" id="{9A175125-52F3-40EE-8D1F-360EAB0A6A43}"/>
              </a:ext>
            </a:extLst>
          </p:cNvPr>
          <p:cNvSpPr/>
          <p:nvPr/>
        </p:nvSpPr>
        <p:spPr>
          <a:xfrm>
            <a:off x="2147845" y="2351166"/>
            <a:ext cx="3272137" cy="978691"/>
          </a:xfrm>
          <a:prstGeom prst="rect">
            <a:avLst/>
          </a:prstGeom>
          <a:noFill/>
          <a:ln w="19050" cap="rnd">
            <a:solidFill>
              <a:srgbClr val="C0399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72000" rtlCol="0" anchor="t"/>
          <a:lstStyle/>
          <a:p>
            <a:r>
              <a:rPr lang="en-US" sz="1100">
                <a:solidFill>
                  <a:srgbClr val="C0399F"/>
                </a:solidFill>
              </a:rPr>
              <a:t>Design Time Environments</a:t>
            </a:r>
          </a:p>
        </p:txBody>
      </p:sp>
      <p:sp>
        <p:nvSpPr>
          <p:cNvPr id="122" name="Rechteck 61">
            <a:extLst>
              <a:ext uri="{FF2B5EF4-FFF2-40B4-BE49-F238E27FC236}">
                <a16:creationId xmlns:a16="http://schemas.microsoft.com/office/drawing/2014/main" id="{3914BFB1-5856-4D34-9E4A-9A88CC379176}"/>
              </a:ext>
            </a:extLst>
          </p:cNvPr>
          <p:cNvSpPr/>
          <p:nvPr/>
        </p:nvSpPr>
        <p:spPr>
          <a:xfrm>
            <a:off x="2340910" y="4103101"/>
            <a:ext cx="1097280" cy="287852"/>
          </a:xfrm>
          <a:prstGeom prst="rect">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algn="ctr"/>
            <a:r>
              <a:rPr lang="en-US" sz="900" kern="0">
                <a:solidFill>
                  <a:schemeClr val="tx1">
                    <a:lumMod val="65000"/>
                    <a:lumOff val="35000"/>
                  </a:schemeClr>
                </a:solidFill>
                <a:latin typeface="+mj-lt"/>
                <a:ea typeface="BentonSans Regular" charset="0"/>
                <a:cs typeface="BentonSans Regular" charset="0"/>
              </a:rPr>
              <a:t>Workspaces</a:t>
            </a:r>
          </a:p>
        </p:txBody>
      </p:sp>
      <p:sp>
        <p:nvSpPr>
          <p:cNvPr id="123" name="Rechteck 61">
            <a:extLst>
              <a:ext uri="{FF2B5EF4-FFF2-40B4-BE49-F238E27FC236}">
                <a16:creationId xmlns:a16="http://schemas.microsoft.com/office/drawing/2014/main" id="{FCCEFA49-24BD-4FF4-B1AA-8AE7B0169630}"/>
              </a:ext>
            </a:extLst>
          </p:cNvPr>
          <p:cNvSpPr/>
          <p:nvPr/>
        </p:nvSpPr>
        <p:spPr>
          <a:xfrm>
            <a:off x="2340910" y="4551923"/>
            <a:ext cx="1097280" cy="287852"/>
          </a:xfrm>
          <a:prstGeom prst="rect">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algn="ctr"/>
            <a:r>
              <a:rPr lang="en-US" sz="900" kern="0">
                <a:solidFill>
                  <a:schemeClr val="tx1">
                    <a:lumMod val="65000"/>
                    <a:lumOff val="35000"/>
                  </a:schemeClr>
                </a:solidFill>
                <a:latin typeface="+mj-lt"/>
                <a:ea typeface="BentonSans Regular" charset="0"/>
                <a:cs typeface="BentonSans Regular" charset="0"/>
              </a:rPr>
              <a:t>Launchpad</a:t>
            </a:r>
          </a:p>
        </p:txBody>
      </p:sp>
      <p:sp>
        <p:nvSpPr>
          <p:cNvPr id="124" name="Rechteck 61">
            <a:extLst>
              <a:ext uri="{FF2B5EF4-FFF2-40B4-BE49-F238E27FC236}">
                <a16:creationId xmlns:a16="http://schemas.microsoft.com/office/drawing/2014/main" id="{E498CEBF-CFE6-498C-8CCC-47962E21F049}"/>
              </a:ext>
            </a:extLst>
          </p:cNvPr>
          <p:cNvSpPr/>
          <p:nvPr/>
        </p:nvSpPr>
        <p:spPr>
          <a:xfrm>
            <a:off x="4723281" y="4103101"/>
            <a:ext cx="1097280" cy="287852"/>
          </a:xfrm>
          <a:prstGeom prst="rect">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algn="ctr"/>
            <a:r>
              <a:rPr lang="en-US" sz="900" kern="0">
                <a:solidFill>
                  <a:schemeClr val="tx1">
                    <a:lumMod val="65000"/>
                    <a:lumOff val="35000"/>
                  </a:schemeClr>
                </a:solidFill>
                <a:latin typeface="+mj-lt"/>
                <a:ea typeface="BentonSans Regular" charset="0"/>
                <a:cs typeface="BentonSans Regular" charset="0"/>
              </a:rPr>
              <a:t>My Inbox</a:t>
            </a:r>
          </a:p>
        </p:txBody>
      </p:sp>
      <p:sp>
        <p:nvSpPr>
          <p:cNvPr id="125" name="Rechteck 61">
            <a:extLst>
              <a:ext uri="{FF2B5EF4-FFF2-40B4-BE49-F238E27FC236}">
                <a16:creationId xmlns:a16="http://schemas.microsoft.com/office/drawing/2014/main" id="{5C551FB8-DE15-4AE4-80A3-6E57A5024953}"/>
              </a:ext>
            </a:extLst>
          </p:cNvPr>
          <p:cNvSpPr/>
          <p:nvPr/>
        </p:nvSpPr>
        <p:spPr>
          <a:xfrm>
            <a:off x="4723281" y="4551923"/>
            <a:ext cx="1097280" cy="287852"/>
          </a:xfrm>
          <a:prstGeom prst="rect">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algn="ctr"/>
            <a:r>
              <a:rPr lang="en-US" sz="900" kern="0">
                <a:solidFill>
                  <a:schemeClr val="tx1">
                    <a:lumMod val="65000"/>
                    <a:lumOff val="35000"/>
                  </a:schemeClr>
                </a:solidFill>
                <a:latin typeface="+mj-lt"/>
                <a:ea typeface="BentonSans Regular" charset="0"/>
                <a:cs typeface="BentonSans Regular" charset="0"/>
              </a:rPr>
              <a:t>Content</a:t>
            </a:r>
          </a:p>
        </p:txBody>
      </p:sp>
      <p:sp>
        <p:nvSpPr>
          <p:cNvPr id="126" name="Rechteck 61">
            <a:extLst>
              <a:ext uri="{FF2B5EF4-FFF2-40B4-BE49-F238E27FC236}">
                <a16:creationId xmlns:a16="http://schemas.microsoft.com/office/drawing/2014/main" id="{72106807-0697-4B26-86AB-EDA804FEEA1D}"/>
              </a:ext>
            </a:extLst>
          </p:cNvPr>
          <p:cNvSpPr/>
          <p:nvPr/>
        </p:nvSpPr>
        <p:spPr>
          <a:xfrm>
            <a:off x="3521110" y="4551923"/>
            <a:ext cx="1097280" cy="287852"/>
          </a:xfrm>
          <a:prstGeom prst="rect">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algn="ctr"/>
            <a:r>
              <a:rPr lang="en-US" sz="900" kern="0">
                <a:solidFill>
                  <a:schemeClr val="tx1">
                    <a:lumMod val="65000"/>
                    <a:lumOff val="35000"/>
                  </a:schemeClr>
                </a:solidFill>
                <a:latin typeface="+mj-lt"/>
                <a:ea typeface="BentonSans Regular" charset="0"/>
                <a:cs typeface="BentonSans Regular" charset="0"/>
              </a:rPr>
              <a:t>Cards &amp; Widgets</a:t>
            </a:r>
          </a:p>
        </p:txBody>
      </p:sp>
      <p:sp>
        <p:nvSpPr>
          <p:cNvPr id="127" name="Rechteck 61">
            <a:extLst>
              <a:ext uri="{FF2B5EF4-FFF2-40B4-BE49-F238E27FC236}">
                <a16:creationId xmlns:a16="http://schemas.microsoft.com/office/drawing/2014/main" id="{E5213982-DBFF-4554-9A7D-D4BF3DD87674}"/>
              </a:ext>
            </a:extLst>
          </p:cNvPr>
          <p:cNvSpPr/>
          <p:nvPr/>
        </p:nvSpPr>
        <p:spPr>
          <a:xfrm>
            <a:off x="3521110" y="4103101"/>
            <a:ext cx="1097280" cy="287852"/>
          </a:xfrm>
          <a:prstGeom prst="rect">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algn="ctr"/>
            <a:r>
              <a:rPr lang="en-US" sz="900" kern="0">
                <a:solidFill>
                  <a:schemeClr val="tx1">
                    <a:lumMod val="65000"/>
                    <a:lumOff val="35000"/>
                  </a:schemeClr>
                </a:solidFill>
                <a:latin typeface="+mj-lt"/>
                <a:ea typeface="BentonSans Regular" charset="0"/>
                <a:cs typeface="BentonSans Regular" charset="0"/>
              </a:rPr>
              <a:t>Search</a:t>
            </a:r>
          </a:p>
        </p:txBody>
      </p:sp>
      <p:sp>
        <p:nvSpPr>
          <p:cNvPr id="128" name="Rechteck 61">
            <a:extLst>
              <a:ext uri="{FF2B5EF4-FFF2-40B4-BE49-F238E27FC236}">
                <a16:creationId xmlns:a16="http://schemas.microsoft.com/office/drawing/2014/main" id="{B1985D2F-6B1A-422C-8EDC-1E479290D4F3}"/>
              </a:ext>
            </a:extLst>
          </p:cNvPr>
          <p:cNvSpPr/>
          <p:nvPr/>
        </p:nvSpPr>
        <p:spPr>
          <a:xfrm>
            <a:off x="5909358" y="4103101"/>
            <a:ext cx="1097280" cy="287852"/>
          </a:xfrm>
          <a:prstGeom prst="rect">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algn="ctr"/>
            <a:r>
              <a:rPr lang="en-US" sz="900" kern="0">
                <a:solidFill>
                  <a:schemeClr val="tx1">
                    <a:lumMod val="65000"/>
                    <a:lumOff val="35000"/>
                  </a:schemeClr>
                </a:solidFill>
                <a:latin typeface="+mj-lt"/>
                <a:ea typeface="BentonSans Regular" charset="0"/>
                <a:cs typeface="BentonSans Regular" charset="0"/>
              </a:rPr>
              <a:t>Notifications</a:t>
            </a:r>
          </a:p>
        </p:txBody>
      </p:sp>
      <p:sp>
        <p:nvSpPr>
          <p:cNvPr id="129" name="Text Box 67">
            <a:extLst>
              <a:ext uri="{FF2B5EF4-FFF2-40B4-BE49-F238E27FC236}">
                <a16:creationId xmlns:a16="http://schemas.microsoft.com/office/drawing/2014/main" id="{36A1682D-28A2-4FA8-8D19-29FC8CA29F0C}"/>
              </a:ext>
            </a:extLst>
          </p:cNvPr>
          <p:cNvSpPr txBox="1">
            <a:spLocks noChangeArrowheads="1"/>
          </p:cNvSpPr>
          <p:nvPr/>
        </p:nvSpPr>
        <p:spPr bwMode="auto">
          <a:xfrm>
            <a:off x="6268288" y="4549986"/>
            <a:ext cx="379421" cy="233014"/>
          </a:xfrm>
          <a:prstGeom prst="rect">
            <a:avLst/>
          </a:prstGeom>
          <a:noFill/>
          <a:ln w="12700">
            <a:noFill/>
            <a:miter lim="800000"/>
            <a:headEnd/>
            <a:tailEnd/>
          </a:ln>
        </p:spPr>
        <p:txBody>
          <a:bodyPr lIns="90000" tIns="46800" rIns="90000" bIns="46800">
            <a:spAutoFit/>
          </a:bodyPr>
          <a:lstStyle/>
          <a:p>
            <a:pPr algn="ctr">
              <a:spcBef>
                <a:spcPct val="50000"/>
              </a:spcBef>
              <a:buClrTx/>
              <a:buSzTx/>
              <a:buFontTx/>
              <a:buNone/>
            </a:pPr>
            <a:r>
              <a:rPr lang="en-US" sz="900" b="1">
                <a:solidFill>
                  <a:schemeClr val="tx1">
                    <a:lumMod val="65000"/>
                    <a:lumOff val="35000"/>
                  </a:schemeClr>
                </a:solidFill>
                <a:latin typeface="Times New Roman" pitchFamily="18" charset="0"/>
              </a:rPr>
              <a:t>...</a:t>
            </a:r>
          </a:p>
        </p:txBody>
      </p:sp>
      <p:sp>
        <p:nvSpPr>
          <p:cNvPr id="150" name="Abgerundetes Rechteck 24">
            <a:extLst>
              <a:ext uri="{FF2B5EF4-FFF2-40B4-BE49-F238E27FC236}">
                <a16:creationId xmlns:a16="http://schemas.microsoft.com/office/drawing/2014/main" id="{BC72667F-2A68-49EB-8C08-0F9BBD3CE1B4}"/>
              </a:ext>
            </a:extLst>
          </p:cNvPr>
          <p:cNvSpPr/>
          <p:nvPr/>
        </p:nvSpPr>
        <p:spPr>
          <a:xfrm>
            <a:off x="1375982" y="4336004"/>
            <a:ext cx="629316" cy="18360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a:solidFill>
                  <a:schemeClr val="bg1"/>
                </a:solidFill>
              </a:rPr>
              <a:t>HTTPS </a:t>
            </a:r>
          </a:p>
        </p:txBody>
      </p:sp>
      <p:cxnSp>
        <p:nvCxnSpPr>
          <p:cNvPr id="155" name="Gerade Verbindung 60">
            <a:extLst>
              <a:ext uri="{FF2B5EF4-FFF2-40B4-BE49-F238E27FC236}">
                <a16:creationId xmlns:a16="http://schemas.microsoft.com/office/drawing/2014/main" id="{4EDFE2D1-55AE-4643-94CC-A064E6E5B80A}"/>
              </a:ext>
            </a:extLst>
          </p:cNvPr>
          <p:cNvCxnSpPr>
            <a:cxnSpLocks/>
          </p:cNvCxnSpPr>
          <p:nvPr/>
        </p:nvCxnSpPr>
        <p:spPr>
          <a:xfrm flipH="1" flipV="1">
            <a:off x="9375300" y="3087633"/>
            <a:ext cx="2290243" cy="0"/>
          </a:xfrm>
          <a:prstGeom prst="line">
            <a:avLst/>
          </a:prstGeom>
          <a:ln w="3810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0" name="Textfeld 6">
            <a:extLst>
              <a:ext uri="{FF2B5EF4-FFF2-40B4-BE49-F238E27FC236}">
                <a16:creationId xmlns:a16="http://schemas.microsoft.com/office/drawing/2014/main" id="{A107E8B1-020E-487B-ADA4-3666CA40A4FA}"/>
              </a:ext>
            </a:extLst>
          </p:cNvPr>
          <p:cNvSpPr txBox="1"/>
          <p:nvPr/>
        </p:nvSpPr>
        <p:spPr>
          <a:xfrm>
            <a:off x="9848195" y="3350534"/>
            <a:ext cx="1326004" cy="307777"/>
          </a:xfrm>
          <a:prstGeom prst="rect">
            <a:avLst/>
          </a:prstGeom>
          <a:noFill/>
          <a:ln>
            <a:noFill/>
          </a:ln>
        </p:spPr>
        <p:txBody>
          <a:bodyPr wrap="none" rtlCol="0">
            <a:spAutoFit/>
          </a:bodyPr>
          <a:lstStyle/>
          <a:p>
            <a:r>
              <a:rPr lang="en-US" sz="1400" b="1">
                <a:solidFill>
                  <a:schemeClr val="tx1">
                    <a:lumMod val="65000"/>
                    <a:lumOff val="35000"/>
                  </a:schemeClr>
                </a:solidFill>
                <a:latin typeface="+mn-lt"/>
                <a:ea typeface="BentonSans Medium" charset="0"/>
                <a:cs typeface="BentonSans Medium" charset="0"/>
              </a:rPr>
              <a:t>ON-PREMISE</a:t>
            </a:r>
          </a:p>
        </p:txBody>
      </p:sp>
      <p:sp>
        <p:nvSpPr>
          <p:cNvPr id="167" name="Rechteck 9">
            <a:extLst>
              <a:ext uri="{FF2B5EF4-FFF2-40B4-BE49-F238E27FC236}">
                <a16:creationId xmlns:a16="http://schemas.microsoft.com/office/drawing/2014/main" id="{F2B458ED-B48F-4C97-BCEC-D68EC03837CD}"/>
              </a:ext>
            </a:extLst>
          </p:cNvPr>
          <p:cNvSpPr/>
          <p:nvPr/>
        </p:nvSpPr>
        <p:spPr>
          <a:xfrm>
            <a:off x="9375300" y="2514537"/>
            <a:ext cx="2293569" cy="457200"/>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981" tIns="71981" rIns="71981" bIns="71981" rtlCol="0" anchor="ctr"/>
          <a:lstStyle/>
          <a:p>
            <a:pPr algn="ctr"/>
            <a:r>
              <a:rPr lang="en-US" sz="1200" b="1">
                <a:solidFill>
                  <a:schemeClr val="tx1">
                    <a:lumMod val="65000"/>
                    <a:lumOff val="35000"/>
                  </a:schemeClr>
                </a:solidFill>
                <a:latin typeface="Arial" charset="0"/>
                <a:ea typeface="Arial" charset="0"/>
                <a:cs typeface="Arial" charset="0"/>
              </a:rPr>
              <a:t>SAP Cloud Applications</a:t>
            </a:r>
          </a:p>
        </p:txBody>
      </p:sp>
      <p:sp>
        <p:nvSpPr>
          <p:cNvPr id="171" name="Rechteck 9">
            <a:extLst>
              <a:ext uri="{FF2B5EF4-FFF2-40B4-BE49-F238E27FC236}">
                <a16:creationId xmlns:a16="http://schemas.microsoft.com/office/drawing/2014/main" id="{006EA376-BC70-45BF-AF69-1F0E56A69379}"/>
              </a:ext>
            </a:extLst>
          </p:cNvPr>
          <p:cNvSpPr/>
          <p:nvPr/>
        </p:nvSpPr>
        <p:spPr>
          <a:xfrm>
            <a:off x="9375300" y="1928339"/>
            <a:ext cx="2290243" cy="457200"/>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981" tIns="71981" rIns="71981" bIns="71981" rtlCol="0" anchor="ctr"/>
          <a:lstStyle/>
          <a:p>
            <a:pPr algn="ctr"/>
            <a:r>
              <a:rPr lang="en-US" sz="1200" b="1">
                <a:solidFill>
                  <a:schemeClr val="tx1">
                    <a:lumMod val="65000"/>
                    <a:lumOff val="35000"/>
                  </a:schemeClr>
                </a:solidFill>
                <a:latin typeface="Arial" charset="0"/>
                <a:ea typeface="Arial" charset="0"/>
                <a:cs typeface="Arial" charset="0"/>
              </a:rPr>
              <a:t>Third-Party Applications</a:t>
            </a:r>
          </a:p>
        </p:txBody>
      </p:sp>
      <p:cxnSp>
        <p:nvCxnSpPr>
          <p:cNvPr id="182" name="Straight Connector 8">
            <a:extLst>
              <a:ext uri="{FF2B5EF4-FFF2-40B4-BE49-F238E27FC236}">
                <a16:creationId xmlns:a16="http://schemas.microsoft.com/office/drawing/2014/main" id="{73816B55-2F22-477B-999D-C1B2778352B3}"/>
              </a:ext>
            </a:extLst>
          </p:cNvPr>
          <p:cNvCxnSpPr>
            <a:cxnSpLocks/>
            <a:stCxn id="62" idx="3"/>
            <a:endCxn id="66" idx="1"/>
          </p:cNvCxnSpPr>
          <p:nvPr/>
        </p:nvCxnSpPr>
        <p:spPr>
          <a:xfrm>
            <a:off x="8265133" y="4249420"/>
            <a:ext cx="1886064" cy="582694"/>
          </a:xfrm>
          <a:prstGeom prst="bentConnector3">
            <a:avLst>
              <a:gd name="adj1" fmla="val 31556"/>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87" name="Graphic 186">
            <a:extLst>
              <a:ext uri="{FF2B5EF4-FFF2-40B4-BE49-F238E27FC236}">
                <a16:creationId xmlns:a16="http://schemas.microsoft.com/office/drawing/2014/main" id="{38C5D030-8129-482C-B9AC-56F5B147DD1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7720" y="3845206"/>
            <a:ext cx="224575" cy="360000"/>
          </a:xfrm>
          <a:prstGeom prst="rect">
            <a:avLst/>
          </a:prstGeom>
        </p:spPr>
      </p:pic>
      <p:pic>
        <p:nvPicPr>
          <p:cNvPr id="188" name="Picture 187">
            <a:extLst>
              <a:ext uri="{FF2B5EF4-FFF2-40B4-BE49-F238E27FC236}">
                <a16:creationId xmlns:a16="http://schemas.microsoft.com/office/drawing/2014/main" id="{C733D0D0-3A93-4FC7-82A9-429BBE5BF99C}"/>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730007" y="4648780"/>
            <a:ext cx="360000" cy="360000"/>
          </a:xfrm>
          <a:prstGeom prst="rect">
            <a:avLst/>
          </a:prstGeom>
        </p:spPr>
      </p:pic>
      <p:sp>
        <p:nvSpPr>
          <p:cNvPr id="196" name="Rechteck 11">
            <a:extLst>
              <a:ext uri="{FF2B5EF4-FFF2-40B4-BE49-F238E27FC236}">
                <a16:creationId xmlns:a16="http://schemas.microsoft.com/office/drawing/2014/main" id="{150831EF-4E78-450F-88BA-48364C757656}"/>
              </a:ext>
            </a:extLst>
          </p:cNvPr>
          <p:cNvSpPr/>
          <p:nvPr/>
        </p:nvSpPr>
        <p:spPr>
          <a:xfrm>
            <a:off x="362947" y="5100779"/>
            <a:ext cx="976712" cy="338554"/>
          </a:xfrm>
          <a:prstGeom prst="rect">
            <a:avLst/>
          </a:prstGeom>
        </p:spPr>
        <p:txBody>
          <a:bodyPr wrap="square" lIns="0" tIns="0" rIns="0" bIns="0">
            <a:spAutoFit/>
          </a:bodyPr>
          <a:lstStyle/>
          <a:p>
            <a:pPr algn="ctr"/>
            <a:r>
              <a:rPr lang="en-US" sz="1100" b="1">
                <a:solidFill>
                  <a:schemeClr val="tx1">
                    <a:lumMod val="65000"/>
                    <a:lumOff val="35000"/>
                  </a:schemeClr>
                </a:solidFill>
                <a:latin typeface="Arial" charset="0"/>
                <a:cs typeface="Arial" charset="0"/>
              </a:rPr>
              <a:t>Application Clients</a:t>
            </a:r>
          </a:p>
        </p:txBody>
      </p:sp>
      <p:sp>
        <p:nvSpPr>
          <p:cNvPr id="12" name="Abgerundetes Rechteck 24">
            <a:extLst>
              <a:ext uri="{FF2B5EF4-FFF2-40B4-BE49-F238E27FC236}">
                <a16:creationId xmlns:a16="http://schemas.microsoft.com/office/drawing/2014/main" id="{F717CD58-8B7F-4B86-9326-DE4686E9CF45}"/>
              </a:ext>
            </a:extLst>
          </p:cNvPr>
          <p:cNvSpPr/>
          <p:nvPr/>
        </p:nvSpPr>
        <p:spPr>
          <a:xfrm>
            <a:off x="8954307" y="4740842"/>
            <a:ext cx="1075131" cy="182544"/>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a:ea typeface="BentonSans Book " charset="0"/>
                <a:cs typeface="BentonSans Book " charset="0"/>
              </a:rPr>
              <a:t>Secure tunnel</a:t>
            </a:r>
          </a:p>
        </p:txBody>
      </p:sp>
      <p:cxnSp>
        <p:nvCxnSpPr>
          <p:cNvPr id="216" name="Straight Arrow Connector 215">
            <a:extLst>
              <a:ext uri="{FF2B5EF4-FFF2-40B4-BE49-F238E27FC236}">
                <a16:creationId xmlns:a16="http://schemas.microsoft.com/office/drawing/2014/main" id="{D82C9181-A578-4C17-B3D8-8056800C3B4F}"/>
              </a:ext>
            </a:extLst>
          </p:cNvPr>
          <p:cNvCxnSpPr>
            <a:cxnSpLocks/>
          </p:cNvCxnSpPr>
          <p:nvPr/>
        </p:nvCxnSpPr>
        <p:spPr>
          <a:xfrm>
            <a:off x="2592268" y="3261253"/>
            <a:ext cx="1749" cy="360814"/>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5E7865C5-4FB8-426E-9923-C436CB707579}"/>
              </a:ext>
            </a:extLst>
          </p:cNvPr>
          <p:cNvCxnSpPr>
            <a:cxnSpLocks/>
          </p:cNvCxnSpPr>
          <p:nvPr/>
        </p:nvCxnSpPr>
        <p:spPr>
          <a:xfrm>
            <a:off x="4137597" y="3284535"/>
            <a:ext cx="1749" cy="360814"/>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026AE11B-534B-470F-8208-C69D89ABFF4B}"/>
              </a:ext>
            </a:extLst>
          </p:cNvPr>
          <p:cNvCxnSpPr>
            <a:cxnSpLocks/>
            <a:stCxn id="88" idx="3"/>
          </p:cNvCxnSpPr>
          <p:nvPr/>
        </p:nvCxnSpPr>
        <p:spPr>
          <a:xfrm flipV="1">
            <a:off x="4586756" y="5008782"/>
            <a:ext cx="363619" cy="683268"/>
          </a:xfrm>
          <a:prstGeom prst="bentConnector2">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5" name="Straight Connector 8">
            <a:extLst>
              <a:ext uri="{FF2B5EF4-FFF2-40B4-BE49-F238E27FC236}">
                <a16:creationId xmlns:a16="http://schemas.microsoft.com/office/drawing/2014/main" id="{0D2B31D9-5AB9-44A3-9D5E-B937BE206A15}"/>
              </a:ext>
            </a:extLst>
          </p:cNvPr>
          <p:cNvCxnSpPr>
            <a:cxnSpLocks/>
            <a:stCxn id="62" idx="0"/>
            <a:endCxn id="171" idx="1"/>
          </p:cNvCxnSpPr>
          <p:nvPr/>
        </p:nvCxnSpPr>
        <p:spPr>
          <a:xfrm rot="5400000" flipH="1" flipV="1">
            <a:off x="7773976" y="2288097"/>
            <a:ext cx="1732481" cy="1470167"/>
          </a:xfrm>
          <a:prstGeom prst="bentConnector2">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5" name="Gerade Verbindung mit Pfeil 136">
            <a:extLst>
              <a:ext uri="{FF2B5EF4-FFF2-40B4-BE49-F238E27FC236}">
                <a16:creationId xmlns:a16="http://schemas.microsoft.com/office/drawing/2014/main" id="{17833DB8-584D-430B-9A35-EA1FF7C1F79F}"/>
              </a:ext>
            </a:extLst>
          </p:cNvPr>
          <p:cNvCxnSpPr>
            <a:cxnSpLocks/>
          </p:cNvCxnSpPr>
          <p:nvPr/>
        </p:nvCxnSpPr>
        <p:spPr>
          <a:xfrm rot="10800000" flipV="1">
            <a:off x="7584552" y="5181304"/>
            <a:ext cx="680582" cy="661833"/>
          </a:xfrm>
          <a:prstGeom prst="bentConnector3">
            <a:avLst>
              <a:gd name="adj1" fmla="val 347"/>
            </a:avLst>
          </a:prstGeom>
          <a:ln w="19050" cap="sq" cmpd="sng">
            <a:solidFill>
              <a:srgbClr val="107E3E"/>
            </a:solidFill>
            <a:prstDash val="solid"/>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2" name="Abgerundetes Rechteck 24">
            <a:extLst>
              <a:ext uri="{FF2B5EF4-FFF2-40B4-BE49-F238E27FC236}">
                <a16:creationId xmlns:a16="http://schemas.microsoft.com/office/drawing/2014/main" id="{9028851B-2D7E-4EA4-9DFF-83F6D2CD6389}"/>
              </a:ext>
            </a:extLst>
          </p:cNvPr>
          <p:cNvSpPr/>
          <p:nvPr/>
        </p:nvSpPr>
        <p:spPr>
          <a:xfrm>
            <a:off x="8515363" y="2644765"/>
            <a:ext cx="629316" cy="18360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a:solidFill>
                  <a:schemeClr val="bg1"/>
                </a:solidFill>
              </a:rPr>
              <a:t>HTTPS </a:t>
            </a:r>
          </a:p>
        </p:txBody>
      </p:sp>
      <p:sp>
        <p:nvSpPr>
          <p:cNvPr id="243" name="Abgerundetes Rechteck 24">
            <a:extLst>
              <a:ext uri="{FF2B5EF4-FFF2-40B4-BE49-F238E27FC236}">
                <a16:creationId xmlns:a16="http://schemas.microsoft.com/office/drawing/2014/main" id="{1C887CED-DBE1-4239-9031-0FE342E16666}"/>
              </a:ext>
            </a:extLst>
          </p:cNvPr>
          <p:cNvSpPr/>
          <p:nvPr/>
        </p:nvSpPr>
        <p:spPr>
          <a:xfrm>
            <a:off x="8515363" y="2070928"/>
            <a:ext cx="629316" cy="18360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a:solidFill>
                  <a:schemeClr val="bg1"/>
                </a:solidFill>
              </a:rPr>
              <a:t>HTTPS</a:t>
            </a:r>
          </a:p>
        </p:txBody>
      </p:sp>
      <p:sp>
        <p:nvSpPr>
          <p:cNvPr id="236" name="Abgerundetes Rechteck 24">
            <a:extLst>
              <a:ext uri="{FF2B5EF4-FFF2-40B4-BE49-F238E27FC236}">
                <a16:creationId xmlns:a16="http://schemas.microsoft.com/office/drawing/2014/main" id="{49144281-2702-480A-A8DC-215A5E643B8B}"/>
              </a:ext>
            </a:extLst>
          </p:cNvPr>
          <p:cNvSpPr/>
          <p:nvPr/>
        </p:nvSpPr>
        <p:spPr>
          <a:xfrm>
            <a:off x="7764676" y="5773103"/>
            <a:ext cx="412616" cy="141849"/>
          </a:xfrm>
          <a:prstGeom prst="roundRect">
            <a:avLst>
              <a:gd name="adj" fmla="val 50000"/>
            </a:avLst>
          </a:prstGeom>
          <a:solidFill>
            <a:srgbClr val="107E3E"/>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a:solidFill>
                  <a:schemeClr val="bg1"/>
                </a:solidFill>
                <a:latin typeface="+mj-lt"/>
                <a:ea typeface="BentonSans Book " charset="0"/>
                <a:cs typeface="BentonSans Book " charset="0"/>
              </a:rPr>
              <a:t>trust</a:t>
            </a:r>
          </a:p>
        </p:txBody>
      </p:sp>
      <p:pic>
        <p:nvPicPr>
          <p:cNvPr id="245" name="Graphic 244">
            <a:extLst>
              <a:ext uri="{FF2B5EF4-FFF2-40B4-BE49-F238E27FC236}">
                <a16:creationId xmlns:a16="http://schemas.microsoft.com/office/drawing/2014/main" id="{16C364E8-C031-4D1A-9FD2-56E31CD5E0F1}"/>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905394" y="1280582"/>
            <a:ext cx="491605" cy="457200"/>
          </a:xfrm>
          <a:prstGeom prst="rect">
            <a:avLst/>
          </a:prstGeom>
        </p:spPr>
      </p:pic>
      <p:pic>
        <p:nvPicPr>
          <p:cNvPr id="247" name="Graphic 246">
            <a:extLst>
              <a:ext uri="{FF2B5EF4-FFF2-40B4-BE49-F238E27FC236}">
                <a16:creationId xmlns:a16="http://schemas.microsoft.com/office/drawing/2014/main" id="{6D6D1CAC-263B-409B-994A-793EF7C033BA}"/>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10725788" y="1280582"/>
            <a:ext cx="468008" cy="457200"/>
          </a:xfrm>
          <a:prstGeom prst="rect">
            <a:avLst/>
          </a:prstGeom>
        </p:spPr>
      </p:pic>
      <p:sp>
        <p:nvSpPr>
          <p:cNvPr id="250" name="Rechteck 9">
            <a:extLst>
              <a:ext uri="{FF2B5EF4-FFF2-40B4-BE49-F238E27FC236}">
                <a16:creationId xmlns:a16="http://schemas.microsoft.com/office/drawing/2014/main" id="{7B0EF7B2-B2FF-47D5-A61D-5DDFD5AAE5DC}"/>
              </a:ext>
            </a:extLst>
          </p:cNvPr>
          <p:cNvSpPr/>
          <p:nvPr/>
        </p:nvSpPr>
        <p:spPr>
          <a:xfrm>
            <a:off x="9375300" y="983654"/>
            <a:ext cx="2290243" cy="828611"/>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981" tIns="71981" rIns="71981" bIns="71981" rtlCol="0" anchor="t"/>
          <a:lstStyle/>
          <a:p>
            <a:pPr algn="ctr"/>
            <a:r>
              <a:rPr lang="en-US" sz="1200" b="1">
                <a:solidFill>
                  <a:schemeClr val="tx1">
                    <a:lumMod val="65000"/>
                    <a:lumOff val="35000"/>
                  </a:schemeClr>
                </a:solidFill>
                <a:latin typeface="Arial" charset="0"/>
                <a:ea typeface="Arial" charset="0"/>
                <a:cs typeface="Arial" charset="0"/>
              </a:rPr>
              <a:t>Microsoft Applications</a:t>
            </a:r>
          </a:p>
        </p:txBody>
      </p:sp>
      <p:cxnSp>
        <p:nvCxnSpPr>
          <p:cNvPr id="251" name="Straight Connector 8">
            <a:extLst>
              <a:ext uri="{FF2B5EF4-FFF2-40B4-BE49-F238E27FC236}">
                <a16:creationId xmlns:a16="http://schemas.microsoft.com/office/drawing/2014/main" id="{8D0E1A74-BA16-41C2-8720-04A42C3354B8}"/>
              </a:ext>
            </a:extLst>
          </p:cNvPr>
          <p:cNvCxnSpPr>
            <a:cxnSpLocks/>
            <a:stCxn id="75" idx="3"/>
            <a:endCxn id="250" idx="1"/>
          </p:cNvCxnSpPr>
          <p:nvPr/>
        </p:nvCxnSpPr>
        <p:spPr>
          <a:xfrm flipV="1">
            <a:off x="7139164" y="1397960"/>
            <a:ext cx="2236136" cy="2468880"/>
          </a:xfrm>
          <a:prstGeom prst="bentConnector3">
            <a:avLst>
              <a:gd name="adj1" fmla="val 15775"/>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4" name="Abgerundetes Rechteck 24">
            <a:extLst>
              <a:ext uri="{FF2B5EF4-FFF2-40B4-BE49-F238E27FC236}">
                <a16:creationId xmlns:a16="http://schemas.microsoft.com/office/drawing/2014/main" id="{76F2039A-F093-4427-886E-463BF36694D7}"/>
              </a:ext>
            </a:extLst>
          </p:cNvPr>
          <p:cNvSpPr/>
          <p:nvPr/>
        </p:nvSpPr>
        <p:spPr>
          <a:xfrm>
            <a:off x="8168094" y="1279218"/>
            <a:ext cx="629316" cy="18360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a:solidFill>
                  <a:schemeClr val="bg1"/>
                </a:solidFill>
              </a:rPr>
              <a:t>HTTPS </a:t>
            </a:r>
          </a:p>
        </p:txBody>
      </p:sp>
      <p:pic>
        <p:nvPicPr>
          <p:cNvPr id="261" name="Picture 260">
            <a:extLst>
              <a:ext uri="{FF2B5EF4-FFF2-40B4-BE49-F238E27FC236}">
                <a16:creationId xmlns:a16="http://schemas.microsoft.com/office/drawing/2014/main" id="{2A326927-93FA-4D16-920C-FFC9B1A41CD7}"/>
              </a:ext>
            </a:extLst>
          </p:cNvPr>
          <p:cNvPicPr>
            <a:picLocks noChangeAspect="1"/>
          </p:cNvPicPr>
          <p:nvPr/>
        </p:nvPicPr>
        <p:blipFill>
          <a:blip r:embed="rId19" cstate="hqprint">
            <a:extLst>
              <a:ext uri="{28A0092B-C50C-407E-A947-70E740481C1C}">
                <a14:useLocalDpi xmlns:a14="http://schemas.microsoft.com/office/drawing/2010/main"/>
              </a:ext>
            </a:extLst>
          </a:blip>
          <a:stretch>
            <a:fillRect/>
          </a:stretch>
        </p:blipFill>
        <p:spPr>
          <a:xfrm>
            <a:off x="5582501" y="2249361"/>
            <a:ext cx="711709" cy="711709"/>
          </a:xfrm>
          <a:prstGeom prst="rect">
            <a:avLst/>
          </a:prstGeom>
        </p:spPr>
      </p:pic>
      <p:sp>
        <p:nvSpPr>
          <p:cNvPr id="262" name="Rechteck 58">
            <a:extLst>
              <a:ext uri="{FF2B5EF4-FFF2-40B4-BE49-F238E27FC236}">
                <a16:creationId xmlns:a16="http://schemas.microsoft.com/office/drawing/2014/main" id="{0AB095C5-C843-4F0F-9F3A-9F17B6F98CA7}"/>
              </a:ext>
            </a:extLst>
          </p:cNvPr>
          <p:cNvSpPr/>
          <p:nvPr/>
        </p:nvSpPr>
        <p:spPr>
          <a:xfrm>
            <a:off x="5573614" y="2972010"/>
            <a:ext cx="729483" cy="41121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a:solidFill>
                  <a:srgbClr val="074D92"/>
                </a:solidFill>
                <a:latin typeface="Arial" charset="0"/>
                <a:cs typeface="Arial" charset="0"/>
              </a:rPr>
              <a:t>Mobile Services</a:t>
            </a:r>
          </a:p>
        </p:txBody>
      </p:sp>
      <p:pic>
        <p:nvPicPr>
          <p:cNvPr id="264" name="Picture 263">
            <a:extLst>
              <a:ext uri="{FF2B5EF4-FFF2-40B4-BE49-F238E27FC236}">
                <a16:creationId xmlns:a16="http://schemas.microsoft.com/office/drawing/2014/main" id="{20950F86-A543-4A84-8CE5-CAA4C19B5EB7}"/>
              </a:ext>
            </a:extLst>
          </p:cNvPr>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6529558" y="2249361"/>
            <a:ext cx="711709" cy="711709"/>
          </a:xfrm>
          <a:prstGeom prst="rect">
            <a:avLst/>
          </a:prstGeom>
        </p:spPr>
      </p:pic>
      <p:sp>
        <p:nvSpPr>
          <p:cNvPr id="265" name="Rechteck 58">
            <a:extLst>
              <a:ext uri="{FF2B5EF4-FFF2-40B4-BE49-F238E27FC236}">
                <a16:creationId xmlns:a16="http://schemas.microsoft.com/office/drawing/2014/main" id="{64BCA5AF-D865-4980-8907-D6C3994A5AE5}"/>
              </a:ext>
            </a:extLst>
          </p:cNvPr>
          <p:cNvSpPr/>
          <p:nvPr/>
        </p:nvSpPr>
        <p:spPr>
          <a:xfrm>
            <a:off x="6391516" y="2972010"/>
            <a:ext cx="987792" cy="41121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a:solidFill>
                  <a:srgbClr val="074D92"/>
                </a:solidFill>
                <a:latin typeface="Arial" charset="0"/>
                <a:cs typeface="Arial" charset="0"/>
              </a:rPr>
              <a:t>Workflow Management</a:t>
            </a:r>
          </a:p>
        </p:txBody>
      </p:sp>
      <p:cxnSp>
        <p:nvCxnSpPr>
          <p:cNvPr id="271" name="Straight Arrow Connector 270">
            <a:extLst>
              <a:ext uri="{FF2B5EF4-FFF2-40B4-BE49-F238E27FC236}">
                <a16:creationId xmlns:a16="http://schemas.microsoft.com/office/drawing/2014/main" id="{6B865B2C-FB1D-425C-A729-85305E67896C}"/>
              </a:ext>
            </a:extLst>
          </p:cNvPr>
          <p:cNvCxnSpPr>
            <a:cxnSpLocks/>
          </p:cNvCxnSpPr>
          <p:nvPr/>
        </p:nvCxnSpPr>
        <p:spPr>
          <a:xfrm>
            <a:off x="5938356" y="3413046"/>
            <a:ext cx="0" cy="18288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C5474F70-B36F-4F80-8AA6-584E6F1D23DC}"/>
              </a:ext>
            </a:extLst>
          </p:cNvPr>
          <p:cNvCxnSpPr>
            <a:cxnSpLocks/>
          </p:cNvCxnSpPr>
          <p:nvPr/>
        </p:nvCxnSpPr>
        <p:spPr>
          <a:xfrm>
            <a:off x="6873542" y="3413046"/>
            <a:ext cx="0" cy="18288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77" name="Group 276">
            <a:extLst>
              <a:ext uri="{FF2B5EF4-FFF2-40B4-BE49-F238E27FC236}">
                <a16:creationId xmlns:a16="http://schemas.microsoft.com/office/drawing/2014/main" id="{5C82BC25-478B-441F-A587-C182936043C7}"/>
              </a:ext>
            </a:extLst>
          </p:cNvPr>
          <p:cNvGrpSpPr/>
          <p:nvPr/>
        </p:nvGrpSpPr>
        <p:grpSpPr>
          <a:xfrm>
            <a:off x="4307292" y="3340613"/>
            <a:ext cx="731520" cy="731520"/>
            <a:chOff x="4307292" y="3320735"/>
            <a:chExt cx="731520" cy="731520"/>
          </a:xfrm>
        </p:grpSpPr>
        <p:grpSp>
          <p:nvGrpSpPr>
            <p:cNvPr id="84" name="Group 83">
              <a:extLst>
                <a:ext uri="{FF2B5EF4-FFF2-40B4-BE49-F238E27FC236}">
                  <a16:creationId xmlns:a16="http://schemas.microsoft.com/office/drawing/2014/main" id="{963F7DD7-7B2D-4784-A4C1-A57F649C8248}"/>
                </a:ext>
              </a:extLst>
            </p:cNvPr>
            <p:cNvGrpSpPr/>
            <p:nvPr/>
          </p:nvGrpSpPr>
          <p:grpSpPr>
            <a:xfrm>
              <a:off x="4307292" y="3320735"/>
              <a:ext cx="731520" cy="731520"/>
              <a:chOff x="4328225" y="2125346"/>
              <a:chExt cx="731520" cy="731520"/>
            </a:xfrm>
          </p:grpSpPr>
          <p:sp>
            <p:nvSpPr>
              <p:cNvPr id="83" name="Oval 82">
                <a:extLst>
                  <a:ext uri="{FF2B5EF4-FFF2-40B4-BE49-F238E27FC236}">
                    <a16:creationId xmlns:a16="http://schemas.microsoft.com/office/drawing/2014/main" id="{C38A98FB-5643-46C8-88C9-8941D5C706E6}"/>
                  </a:ext>
                </a:extLst>
              </p:cNvPr>
              <p:cNvSpPr/>
              <p:nvPr/>
            </p:nvSpPr>
            <p:spPr bwMode="gray">
              <a:xfrm>
                <a:off x="4328225" y="2125346"/>
                <a:ext cx="731520" cy="731520"/>
              </a:xfrm>
              <a:prstGeom prst="ellipse">
                <a:avLst/>
              </a:prstGeom>
              <a:solidFill>
                <a:schemeClr val="bg1"/>
              </a:solidFill>
              <a:ln w="25400" cap="rnd">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0" rtlCol="0" anchor="t" anchorCtr="0"/>
              <a:lstStyle/>
              <a:p>
                <a:pPr fontAlgn="base">
                  <a:spcBef>
                    <a:spcPts val="600"/>
                  </a:spcBef>
                  <a:spcAft>
                    <a:spcPct val="0"/>
                  </a:spcAft>
                  <a:buClr>
                    <a:srgbClr val="F0AB00"/>
                  </a:buClr>
                  <a:buSzPct val="80000"/>
                </a:pPr>
                <a:endParaRPr lang="en-US" sz="1200" b="1" kern="0">
                  <a:solidFill>
                    <a:schemeClr val="tx1">
                      <a:lumMod val="65000"/>
                      <a:lumOff val="35000"/>
                    </a:schemeClr>
                  </a:solidFill>
                  <a:latin typeface="Arial" panose="020B0604020202020204" pitchFamily="34" charset="0"/>
                  <a:cs typeface="Arial" panose="020B0604020202020204" pitchFamily="34" charset="0"/>
                </a:endParaRPr>
              </a:p>
            </p:txBody>
          </p:sp>
          <p:sp>
            <p:nvSpPr>
              <p:cNvPr id="81" name="Oval 80">
                <a:extLst>
                  <a:ext uri="{FF2B5EF4-FFF2-40B4-BE49-F238E27FC236}">
                    <a16:creationId xmlns:a16="http://schemas.microsoft.com/office/drawing/2014/main" id="{6BC2D3B5-337B-4523-A153-68B9B7D47C23}"/>
                  </a:ext>
                </a:extLst>
              </p:cNvPr>
              <p:cNvSpPr/>
              <p:nvPr/>
            </p:nvSpPr>
            <p:spPr bwMode="gray">
              <a:xfrm>
                <a:off x="4414586" y="2211707"/>
                <a:ext cx="558799" cy="558799"/>
              </a:xfrm>
              <a:prstGeom prst="ellipse">
                <a:avLst/>
              </a:prstGeom>
              <a:solidFill>
                <a:schemeClr val="bg1"/>
              </a:solidFill>
              <a:ln w="25400" cap="rnd">
                <a:solidFill>
                  <a:srgbClr val="0D5296"/>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0" rtlCol="0" anchor="t" anchorCtr="0"/>
              <a:lstStyle/>
              <a:p>
                <a:pPr fontAlgn="base">
                  <a:spcBef>
                    <a:spcPts val="600"/>
                  </a:spcBef>
                  <a:spcAft>
                    <a:spcPct val="0"/>
                  </a:spcAft>
                  <a:buClr>
                    <a:srgbClr val="F0AB00"/>
                  </a:buClr>
                  <a:buSzPct val="80000"/>
                </a:pPr>
                <a:endParaRPr lang="en-US" sz="1200" b="1" kern="0">
                  <a:solidFill>
                    <a:schemeClr val="tx1">
                      <a:lumMod val="65000"/>
                      <a:lumOff val="35000"/>
                    </a:schemeClr>
                  </a:solidFill>
                  <a:latin typeface="Arial" panose="020B0604020202020204" pitchFamily="34" charset="0"/>
                  <a:cs typeface="Arial" panose="020B0604020202020204" pitchFamily="34" charset="0"/>
                </a:endParaRPr>
              </a:p>
            </p:txBody>
          </p:sp>
        </p:grpSp>
        <p:pic>
          <p:nvPicPr>
            <p:cNvPr id="276" name="Picture 275">
              <a:extLst>
                <a:ext uri="{FF2B5EF4-FFF2-40B4-BE49-F238E27FC236}">
                  <a16:creationId xmlns:a16="http://schemas.microsoft.com/office/drawing/2014/main" id="{B4E0145D-3F8C-4317-8B05-0BF4A56C1760}"/>
                </a:ext>
              </a:extLst>
            </p:cNvPr>
            <p:cNvPicPr>
              <a:picLocks noChangeAspect="1"/>
            </p:cNvPicPr>
            <p:nvPr/>
          </p:nvPicPr>
          <p:blipFill>
            <a:blip r:embed="rId21" cstate="hqprint">
              <a:extLst>
                <a:ext uri="{28A0092B-C50C-407E-A947-70E740481C1C}">
                  <a14:useLocalDpi xmlns:a14="http://schemas.microsoft.com/office/drawing/2010/main"/>
                </a:ext>
              </a:extLst>
            </a:blip>
            <a:stretch>
              <a:fillRect/>
            </a:stretch>
          </p:blipFill>
          <p:spPr>
            <a:xfrm>
              <a:off x="4490172" y="3503615"/>
              <a:ext cx="365760" cy="365760"/>
            </a:xfrm>
            <a:prstGeom prst="rect">
              <a:avLst/>
            </a:prstGeom>
          </p:spPr>
        </p:pic>
      </p:grpSp>
    </p:spTree>
    <p:extLst>
      <p:ext uri="{BB962C8B-B14F-4D97-AF65-F5344CB8AC3E}">
        <p14:creationId xmlns:p14="http://schemas.microsoft.com/office/powerpoint/2010/main" val="2765294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96DB08-A780-4537-8780-C6ACDA769615}"/>
              </a:ext>
            </a:extLst>
          </p:cNvPr>
          <p:cNvSpPr>
            <a:spLocks noGrp="1"/>
          </p:cNvSpPr>
          <p:nvPr>
            <p:ph type="title"/>
          </p:nvPr>
        </p:nvSpPr>
        <p:spPr>
          <a:xfrm>
            <a:off x="314430" y="345573"/>
            <a:ext cx="11186476" cy="738664"/>
          </a:xfrm>
        </p:spPr>
        <p:txBody>
          <a:bodyPr/>
          <a:lstStyle/>
          <a:p>
            <a:r>
              <a:rPr lang="de-DE"/>
              <a:t>Integration Options in </a:t>
            </a:r>
            <a:br>
              <a:rPr lang="de-DE"/>
            </a:br>
            <a:r>
              <a:rPr lang="de-DE"/>
              <a:t>SAP Work Zone</a:t>
            </a:r>
          </a:p>
        </p:txBody>
      </p:sp>
      <p:cxnSp>
        <p:nvCxnSpPr>
          <p:cNvPr id="8" name="Straight Connector 7">
            <a:extLst>
              <a:ext uri="{FF2B5EF4-FFF2-40B4-BE49-F238E27FC236}">
                <a16:creationId xmlns:a16="http://schemas.microsoft.com/office/drawing/2014/main" id="{402C1216-6CE7-49AD-AEA9-072E5D8DEB80}"/>
              </a:ext>
            </a:extLst>
          </p:cNvPr>
          <p:cNvCxnSpPr>
            <a:cxnSpLocks/>
          </p:cNvCxnSpPr>
          <p:nvPr/>
        </p:nvCxnSpPr>
        <p:spPr>
          <a:xfrm>
            <a:off x="8488620" y="2631124"/>
            <a:ext cx="1278772" cy="0"/>
          </a:xfrm>
          <a:prstGeom prst="line">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130DE06-C67A-4337-AD48-A8286F485013}"/>
              </a:ext>
            </a:extLst>
          </p:cNvPr>
          <p:cNvSpPr/>
          <p:nvPr/>
        </p:nvSpPr>
        <p:spPr bwMode="gray">
          <a:xfrm>
            <a:off x="8398244" y="2356340"/>
            <a:ext cx="1459523" cy="254977"/>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600" kern="0">
                <a:ea typeface="Arial Unicode MS" pitchFamily="34" charset="-128"/>
                <a:cs typeface="Arial Unicode MS" pitchFamily="34" charset="-128"/>
              </a:rPr>
              <a:t>v</a:t>
            </a:r>
            <a:r>
              <a:rPr kumimoji="0" lang="de-DE" sz="1600" b="0" i="0" u="none" strike="noStrike" kern="0" cap="none" spc="0" normalizeH="0" baseline="0" noProof="0" err="1">
                <a:ln>
                  <a:noFill/>
                </a:ln>
                <a:effectLst/>
                <a:uLnTx/>
                <a:uFillTx/>
                <a:ea typeface="Arial Unicode MS" pitchFamily="34" charset="-128"/>
                <a:cs typeface="Arial Unicode MS" pitchFamily="34" charset="-128"/>
              </a:rPr>
              <a:t>ia</a:t>
            </a:r>
            <a:r>
              <a:rPr kumimoji="0" lang="de-DE" sz="1600" b="0" i="0" u="none" strike="noStrike" kern="0" cap="none" spc="0" normalizeH="0" baseline="0" noProof="0">
                <a:ln>
                  <a:noFill/>
                </a:ln>
                <a:effectLst/>
                <a:uLnTx/>
                <a:uFillTx/>
                <a:ea typeface="Arial Unicode MS" pitchFamily="34" charset="-128"/>
                <a:cs typeface="Arial Unicode MS" pitchFamily="34" charset="-128"/>
              </a:rPr>
              <a:t> </a:t>
            </a:r>
            <a:r>
              <a:rPr kumimoji="0" lang="de-DE" sz="1600" b="1" i="0" u="none" strike="noStrike" kern="0" cap="none" spc="0" normalizeH="0" baseline="0" noProof="0" err="1">
                <a:ln>
                  <a:noFill/>
                </a:ln>
                <a:solidFill>
                  <a:schemeClr val="accent1"/>
                </a:solidFill>
                <a:effectLst/>
                <a:uLnTx/>
                <a:uFillTx/>
                <a:ea typeface="Arial Unicode MS" pitchFamily="34" charset="-128"/>
                <a:cs typeface="Arial Unicode MS" pitchFamily="34" charset="-128"/>
              </a:rPr>
              <a:t>iFrame</a:t>
            </a:r>
            <a:endParaRPr kumimoji="0" lang="de-DE" sz="1600" b="1" i="0" u="none" strike="noStrike" kern="0" cap="none" spc="0" normalizeH="0" baseline="0" noProof="0">
              <a:ln>
                <a:noFill/>
              </a:ln>
              <a:solidFill>
                <a:schemeClr val="accent1"/>
              </a:solidFill>
              <a:effectLst/>
              <a:uLnTx/>
              <a:uFillTx/>
              <a:ea typeface="Arial Unicode MS" pitchFamily="34" charset="-128"/>
              <a:cs typeface="Arial Unicode MS" pitchFamily="34" charset="-128"/>
            </a:endParaRPr>
          </a:p>
        </p:txBody>
      </p:sp>
      <p:cxnSp>
        <p:nvCxnSpPr>
          <p:cNvPr id="12" name="Straight Connector 11">
            <a:extLst>
              <a:ext uri="{FF2B5EF4-FFF2-40B4-BE49-F238E27FC236}">
                <a16:creationId xmlns:a16="http://schemas.microsoft.com/office/drawing/2014/main" id="{DFA00DB0-97C2-442E-9302-E9DF69847F50}"/>
              </a:ext>
            </a:extLst>
          </p:cNvPr>
          <p:cNvCxnSpPr>
            <a:cxnSpLocks/>
          </p:cNvCxnSpPr>
          <p:nvPr/>
        </p:nvCxnSpPr>
        <p:spPr>
          <a:xfrm flipV="1">
            <a:off x="8156033" y="2611317"/>
            <a:ext cx="1" cy="413237"/>
          </a:xfrm>
          <a:prstGeom prst="line">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78530B5-6E26-4794-A196-7720F1534A6B}"/>
              </a:ext>
            </a:extLst>
          </p:cNvPr>
          <p:cNvCxnSpPr>
            <a:cxnSpLocks/>
          </p:cNvCxnSpPr>
          <p:nvPr/>
        </p:nvCxnSpPr>
        <p:spPr>
          <a:xfrm>
            <a:off x="1805687" y="1683529"/>
            <a:ext cx="2426372" cy="0"/>
          </a:xfrm>
          <a:prstGeom prst="line">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066028F2-4028-4F0F-92F8-305C606B3255}"/>
              </a:ext>
            </a:extLst>
          </p:cNvPr>
          <p:cNvSpPr/>
          <p:nvPr/>
        </p:nvSpPr>
        <p:spPr bwMode="gray">
          <a:xfrm>
            <a:off x="1673803" y="1346492"/>
            <a:ext cx="2426372" cy="254977"/>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600" kern="0">
                <a:ea typeface="Arial Unicode MS" pitchFamily="34" charset="-128"/>
                <a:cs typeface="Arial Unicode MS" pitchFamily="34" charset="-128"/>
              </a:rPr>
              <a:t>v</a:t>
            </a:r>
            <a:r>
              <a:rPr kumimoji="0" lang="de-DE" sz="1600" b="0" i="0" u="none" strike="noStrike" kern="0" cap="none" spc="0" normalizeH="0" baseline="0" noProof="0" err="1">
                <a:ln>
                  <a:noFill/>
                </a:ln>
                <a:effectLst/>
                <a:uLnTx/>
                <a:uFillTx/>
                <a:ea typeface="Arial Unicode MS" pitchFamily="34" charset="-128"/>
                <a:cs typeface="Arial Unicode MS" pitchFamily="34" charset="-128"/>
              </a:rPr>
              <a:t>ia</a:t>
            </a:r>
            <a:r>
              <a:rPr kumimoji="0" lang="de-DE" sz="1600" b="0" i="0" u="none" strike="noStrike" kern="0" cap="none" spc="0" normalizeH="0" baseline="0" noProof="0">
                <a:ln>
                  <a:noFill/>
                </a:ln>
                <a:effectLst/>
                <a:uLnTx/>
                <a:uFillTx/>
                <a:ea typeface="Arial Unicode MS" pitchFamily="34" charset="-128"/>
                <a:cs typeface="Arial Unicode MS" pitchFamily="34" charset="-128"/>
              </a:rPr>
              <a:t> </a:t>
            </a:r>
            <a:r>
              <a:rPr kumimoji="0" lang="de-DE" sz="1600" b="1" i="0" u="none" strike="noStrike" kern="0" cap="none" spc="0" normalizeH="0" baseline="0" noProof="0">
                <a:ln>
                  <a:noFill/>
                </a:ln>
                <a:solidFill>
                  <a:schemeClr val="accent1"/>
                </a:solidFill>
                <a:effectLst/>
                <a:uLnTx/>
                <a:uFillTx/>
                <a:ea typeface="Arial Unicode MS" pitchFamily="34" charset="-128"/>
                <a:cs typeface="Arial Unicode MS" pitchFamily="34" charset="-128"/>
              </a:rPr>
              <a:t>UI Integration Card</a:t>
            </a:r>
          </a:p>
        </p:txBody>
      </p:sp>
      <p:cxnSp>
        <p:nvCxnSpPr>
          <p:cNvPr id="16" name="Straight Connector 15">
            <a:extLst>
              <a:ext uri="{FF2B5EF4-FFF2-40B4-BE49-F238E27FC236}">
                <a16:creationId xmlns:a16="http://schemas.microsoft.com/office/drawing/2014/main" id="{AD0FBC22-02F2-48DA-BEC4-547A84CC2739}"/>
              </a:ext>
            </a:extLst>
          </p:cNvPr>
          <p:cNvCxnSpPr>
            <a:cxnSpLocks/>
          </p:cNvCxnSpPr>
          <p:nvPr/>
        </p:nvCxnSpPr>
        <p:spPr>
          <a:xfrm flipV="1">
            <a:off x="4232059" y="1473981"/>
            <a:ext cx="1" cy="413237"/>
          </a:xfrm>
          <a:prstGeom prst="line">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EAF07AB-0F79-41AE-9FD2-311D0B989CCB}"/>
              </a:ext>
            </a:extLst>
          </p:cNvPr>
          <p:cNvCxnSpPr>
            <a:cxnSpLocks/>
          </p:cNvCxnSpPr>
          <p:nvPr/>
        </p:nvCxnSpPr>
        <p:spPr>
          <a:xfrm>
            <a:off x="628086" y="4091354"/>
            <a:ext cx="3603973" cy="0"/>
          </a:xfrm>
          <a:prstGeom prst="line">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FB1FD557-0CFA-4578-9F40-0E45A39293D0}"/>
              </a:ext>
            </a:extLst>
          </p:cNvPr>
          <p:cNvSpPr/>
          <p:nvPr/>
        </p:nvSpPr>
        <p:spPr bwMode="gray">
          <a:xfrm>
            <a:off x="619953" y="3655225"/>
            <a:ext cx="3612106" cy="254977"/>
          </a:xfrm>
          <a:prstGeom prst="rect">
            <a:avLst/>
          </a:prstGeom>
          <a:noFill/>
          <a:ln w="25400" algn="ctr">
            <a:no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r>
              <a:rPr lang="de-DE" sz="1600" i="1" kern="0">
                <a:ea typeface="Arial Unicode MS" pitchFamily="34" charset="-128"/>
                <a:cs typeface="Arial Unicode MS" pitchFamily="34" charset="-128"/>
              </a:rPr>
              <a:t>v</a:t>
            </a:r>
            <a:r>
              <a:rPr kumimoji="0" lang="de-DE" sz="1600" b="0" i="1" u="none" strike="noStrike" kern="0" cap="none" spc="0" normalizeH="0" baseline="0" noProof="0" err="1">
                <a:ln>
                  <a:noFill/>
                </a:ln>
                <a:effectLst/>
                <a:uLnTx/>
                <a:uFillTx/>
                <a:ea typeface="Arial Unicode MS" pitchFamily="34" charset="-128"/>
                <a:cs typeface="Arial Unicode MS" pitchFamily="34" charset="-128"/>
              </a:rPr>
              <a:t>ia</a:t>
            </a:r>
            <a:r>
              <a:rPr kumimoji="0" lang="de-DE" sz="1600" b="0" i="1" u="none" strike="noStrike" kern="0" cap="none" spc="0" normalizeH="0" baseline="0" noProof="0">
                <a:ln>
                  <a:noFill/>
                </a:ln>
                <a:effectLst/>
                <a:uLnTx/>
                <a:uFillTx/>
                <a:ea typeface="Arial Unicode MS" pitchFamily="34" charset="-128"/>
                <a:cs typeface="Arial Unicode MS" pitchFamily="34" charset="-128"/>
              </a:rPr>
              <a:t> </a:t>
            </a:r>
            <a:r>
              <a:rPr kumimoji="0" lang="de-DE" sz="1600" b="1" i="1" u="none" strike="noStrike" kern="0" cap="none" spc="0" normalizeH="0" baseline="0" noProof="0" err="1">
                <a:ln>
                  <a:noFill/>
                </a:ln>
                <a:solidFill>
                  <a:schemeClr val="accent1"/>
                </a:solidFill>
                <a:effectLst/>
                <a:uLnTx/>
                <a:uFillTx/>
                <a:ea typeface="Arial Unicode MS" pitchFamily="34" charset="-128"/>
                <a:cs typeface="Arial Unicode MS" pitchFamily="34" charset="-128"/>
              </a:rPr>
              <a:t>Fiori</a:t>
            </a:r>
            <a:r>
              <a:rPr kumimoji="0" lang="de-DE" sz="1600" b="1" i="1" u="none" strike="noStrike" kern="0" cap="none" spc="0" normalizeH="0" baseline="0" noProof="0">
                <a:ln>
                  <a:noFill/>
                </a:ln>
                <a:solidFill>
                  <a:schemeClr val="accent1"/>
                </a:solidFill>
                <a:effectLst/>
                <a:uLnTx/>
                <a:uFillTx/>
                <a:ea typeface="Arial Unicode MS" pitchFamily="34" charset="-128"/>
                <a:cs typeface="Arial Unicode MS" pitchFamily="34" charset="-128"/>
              </a:rPr>
              <a:t> </a:t>
            </a:r>
            <a:r>
              <a:rPr kumimoji="0" lang="de-DE" sz="1600" b="1" i="1" u="none" strike="noStrike" kern="0" cap="none" spc="0" normalizeH="0" baseline="0" noProof="0" err="1">
                <a:ln>
                  <a:noFill/>
                </a:ln>
                <a:solidFill>
                  <a:schemeClr val="accent1"/>
                </a:solidFill>
                <a:effectLst/>
                <a:uLnTx/>
                <a:uFillTx/>
                <a:ea typeface="Arial Unicode MS" pitchFamily="34" charset="-128"/>
                <a:cs typeface="Arial Unicode MS" pitchFamily="34" charset="-128"/>
              </a:rPr>
              <a:t>Applications</a:t>
            </a:r>
            <a:br>
              <a:rPr kumimoji="0" lang="de-DE" sz="1200" b="0" i="1" u="none" strike="noStrike" kern="0" cap="none" spc="0" normalizeH="0" baseline="0" noProof="0">
                <a:ln>
                  <a:noFill/>
                </a:ln>
                <a:effectLst/>
                <a:uLnTx/>
                <a:uFillTx/>
                <a:ea typeface="Arial Unicode MS" pitchFamily="34" charset="-128"/>
                <a:cs typeface="Arial Unicode MS" pitchFamily="34" charset="-128"/>
              </a:rPr>
            </a:br>
            <a:r>
              <a:rPr kumimoji="0" lang="de-DE" sz="1200" b="0" i="1" u="none" strike="noStrike" kern="0" cap="none" spc="0" normalizeH="0" baseline="0" noProof="0" err="1">
                <a:ln>
                  <a:noFill/>
                </a:ln>
                <a:effectLst/>
                <a:uLnTx/>
                <a:uFillTx/>
                <a:ea typeface="Arial Unicode MS" pitchFamily="34" charset="-128"/>
                <a:cs typeface="Arial Unicode MS" pitchFamily="34" charset="-128"/>
              </a:rPr>
              <a:t>supporting</a:t>
            </a:r>
            <a:r>
              <a:rPr kumimoji="0" lang="de-DE" sz="1200" b="0" i="1" u="none" strike="noStrike" kern="0" cap="none" spc="0" normalizeH="0" baseline="0" noProof="0">
                <a:ln>
                  <a:noFill/>
                </a:ln>
                <a:effectLst/>
                <a:uLnTx/>
                <a:uFillTx/>
                <a:ea typeface="Arial Unicode MS" pitchFamily="34" charset="-128"/>
                <a:cs typeface="Arial Unicode MS" pitchFamily="34" charset="-128"/>
              </a:rPr>
              <a:t> UI5, </a:t>
            </a:r>
            <a:r>
              <a:rPr kumimoji="0" lang="de-DE" sz="1200" b="0" i="1" u="none" strike="noStrike" kern="0" cap="none" spc="0" normalizeH="0" baseline="0" noProof="0" err="1">
                <a:ln>
                  <a:noFill/>
                </a:ln>
                <a:effectLst/>
                <a:uLnTx/>
                <a:uFillTx/>
                <a:ea typeface="Arial Unicode MS" pitchFamily="34" charset="-128"/>
                <a:cs typeface="Arial Unicode MS" pitchFamily="34" charset="-128"/>
              </a:rPr>
              <a:t>WebDynpro</a:t>
            </a:r>
            <a:r>
              <a:rPr kumimoji="0" lang="de-DE" sz="1200" b="0" i="1" u="none" strike="noStrike" kern="0" cap="none" spc="0" normalizeH="0" baseline="0" noProof="0">
                <a:ln>
                  <a:noFill/>
                </a:ln>
                <a:effectLst/>
                <a:uLnTx/>
                <a:uFillTx/>
                <a:ea typeface="Arial Unicode MS" pitchFamily="34" charset="-128"/>
                <a:cs typeface="Arial Unicode MS" pitchFamily="34" charset="-128"/>
              </a:rPr>
              <a:t> ABAP, GUI </a:t>
            </a:r>
            <a:r>
              <a:rPr kumimoji="0" lang="de-DE" sz="1200" b="0" i="1" u="none" strike="noStrike" kern="0" cap="none" spc="0" normalizeH="0" baseline="0" noProof="0" err="1">
                <a:ln>
                  <a:noFill/>
                </a:ln>
                <a:effectLst/>
                <a:uLnTx/>
                <a:uFillTx/>
                <a:ea typeface="Arial Unicode MS" pitchFamily="34" charset="-128"/>
                <a:cs typeface="Arial Unicode MS" pitchFamily="34" charset="-128"/>
              </a:rPr>
              <a:t>for</a:t>
            </a:r>
            <a:r>
              <a:rPr kumimoji="0" lang="de-DE" sz="1200" b="0" i="1" u="none" strike="noStrike" kern="0" cap="none" spc="0" normalizeH="0" baseline="0" noProof="0">
                <a:ln>
                  <a:noFill/>
                </a:ln>
                <a:effectLst/>
                <a:uLnTx/>
                <a:uFillTx/>
                <a:ea typeface="Arial Unicode MS" pitchFamily="34" charset="-128"/>
                <a:cs typeface="Arial Unicode MS" pitchFamily="34" charset="-128"/>
              </a:rPr>
              <a:t> HTML, Dynamic URL</a:t>
            </a:r>
          </a:p>
        </p:txBody>
      </p:sp>
      <p:cxnSp>
        <p:nvCxnSpPr>
          <p:cNvPr id="22" name="Straight Connector 21">
            <a:extLst>
              <a:ext uri="{FF2B5EF4-FFF2-40B4-BE49-F238E27FC236}">
                <a16:creationId xmlns:a16="http://schemas.microsoft.com/office/drawing/2014/main" id="{5FC9DF16-A8B2-4BE4-A305-29ABF0A78F5E}"/>
              </a:ext>
            </a:extLst>
          </p:cNvPr>
          <p:cNvCxnSpPr>
            <a:cxnSpLocks/>
          </p:cNvCxnSpPr>
          <p:nvPr/>
        </p:nvCxnSpPr>
        <p:spPr>
          <a:xfrm flipV="1">
            <a:off x="8221536" y="4821117"/>
            <a:ext cx="1" cy="413237"/>
          </a:xfrm>
          <a:prstGeom prst="line">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BCF1D32F-722B-487A-A271-8229B05A74DF}"/>
              </a:ext>
            </a:extLst>
          </p:cNvPr>
          <p:cNvGrpSpPr/>
          <p:nvPr/>
        </p:nvGrpSpPr>
        <p:grpSpPr>
          <a:xfrm>
            <a:off x="4306159" y="83318"/>
            <a:ext cx="4100228" cy="4352193"/>
            <a:chOff x="4142759" y="1323487"/>
            <a:chExt cx="4786338" cy="5352804"/>
          </a:xfrm>
        </p:grpSpPr>
        <p:pic>
          <p:nvPicPr>
            <p:cNvPr id="2" name="Picture 1">
              <a:extLst>
                <a:ext uri="{FF2B5EF4-FFF2-40B4-BE49-F238E27FC236}">
                  <a16:creationId xmlns:a16="http://schemas.microsoft.com/office/drawing/2014/main" id="{DB2E2CDB-E465-4B97-B686-3749C775F154}"/>
                </a:ext>
              </a:extLst>
            </p:cNvPr>
            <p:cNvPicPr>
              <a:picLocks noChangeAspect="1"/>
            </p:cNvPicPr>
            <p:nvPr/>
          </p:nvPicPr>
          <p:blipFill rotWithShape="1">
            <a:blip r:embed="rId3"/>
            <a:srcRect t="27175"/>
            <a:stretch/>
          </p:blipFill>
          <p:spPr>
            <a:xfrm>
              <a:off x="4142759" y="1323487"/>
              <a:ext cx="4786334" cy="2363421"/>
            </a:xfrm>
            <a:prstGeom prst="rect">
              <a:avLst/>
            </a:prstGeom>
          </p:spPr>
        </p:pic>
        <p:pic>
          <p:nvPicPr>
            <p:cNvPr id="9" name="Picture 8">
              <a:extLst>
                <a:ext uri="{FF2B5EF4-FFF2-40B4-BE49-F238E27FC236}">
                  <a16:creationId xmlns:a16="http://schemas.microsoft.com/office/drawing/2014/main" id="{9F6154C0-C538-4217-B5C1-28ADCD03F543}"/>
                </a:ext>
              </a:extLst>
            </p:cNvPr>
            <p:cNvPicPr>
              <a:picLocks noChangeAspect="1"/>
            </p:cNvPicPr>
            <p:nvPr/>
          </p:nvPicPr>
          <p:blipFill rotWithShape="1">
            <a:blip r:embed="rId4"/>
            <a:srcRect t="1613"/>
            <a:stretch/>
          </p:blipFill>
          <p:spPr>
            <a:xfrm>
              <a:off x="4142759" y="3686907"/>
              <a:ext cx="4786338" cy="2989384"/>
            </a:xfrm>
            <a:prstGeom prst="rect">
              <a:avLst/>
            </a:prstGeom>
          </p:spPr>
        </p:pic>
      </p:grpSp>
      <p:cxnSp>
        <p:nvCxnSpPr>
          <p:cNvPr id="18" name="Straight Connector 17">
            <a:extLst>
              <a:ext uri="{FF2B5EF4-FFF2-40B4-BE49-F238E27FC236}">
                <a16:creationId xmlns:a16="http://schemas.microsoft.com/office/drawing/2014/main" id="{774DCF2D-8441-4564-B287-0E3E5F7AD634}"/>
              </a:ext>
            </a:extLst>
          </p:cNvPr>
          <p:cNvCxnSpPr>
            <a:cxnSpLocks/>
          </p:cNvCxnSpPr>
          <p:nvPr/>
        </p:nvCxnSpPr>
        <p:spPr>
          <a:xfrm flipV="1">
            <a:off x="8480486" y="2428901"/>
            <a:ext cx="1" cy="413237"/>
          </a:xfrm>
          <a:prstGeom prst="line">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F3ACF36-DA4B-45F5-8C39-D99213838225}"/>
              </a:ext>
            </a:extLst>
          </p:cNvPr>
          <p:cNvCxnSpPr>
            <a:cxnSpLocks/>
          </p:cNvCxnSpPr>
          <p:nvPr/>
        </p:nvCxnSpPr>
        <p:spPr>
          <a:xfrm flipV="1">
            <a:off x="4238346" y="3883826"/>
            <a:ext cx="1" cy="413237"/>
          </a:xfrm>
          <a:prstGeom prst="line">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EF89C46-1CFF-4F93-8808-1DB1D54C501F}"/>
              </a:ext>
            </a:extLst>
          </p:cNvPr>
          <p:cNvSpPr/>
          <p:nvPr/>
        </p:nvSpPr>
        <p:spPr>
          <a:xfrm>
            <a:off x="276184" y="1800906"/>
            <a:ext cx="3920765" cy="461665"/>
          </a:xfrm>
          <a:prstGeom prst="rect">
            <a:avLst/>
          </a:prstGeom>
        </p:spPr>
        <p:txBody>
          <a:bodyPr wrap="square">
            <a:spAutoFit/>
          </a:bodyPr>
          <a:lstStyle/>
          <a:p>
            <a:pPr algn="r"/>
            <a:r>
              <a:rPr lang="de-DE" sz="800" i="1">
                <a:hlinkClick r:id="rId5"/>
              </a:rPr>
              <a:t>https://sapui5.hana.ondemand.com/test-resources/sap/ui/integration/demokit/cardExplorer/webapp/index.html</a:t>
            </a:r>
            <a:endParaRPr lang="de-DE" sz="800" i="1"/>
          </a:p>
          <a:p>
            <a:pPr algn="r"/>
            <a:endParaRPr lang="de-DE" sz="800" i="1"/>
          </a:p>
        </p:txBody>
      </p:sp>
      <p:sp>
        <p:nvSpPr>
          <p:cNvPr id="24" name="Rectangle 23">
            <a:extLst>
              <a:ext uri="{FF2B5EF4-FFF2-40B4-BE49-F238E27FC236}">
                <a16:creationId xmlns:a16="http://schemas.microsoft.com/office/drawing/2014/main" id="{7EB6514E-B76F-4AF9-A731-CEDE17D5CD4B}"/>
              </a:ext>
            </a:extLst>
          </p:cNvPr>
          <p:cNvSpPr/>
          <p:nvPr/>
        </p:nvSpPr>
        <p:spPr bwMode="gray">
          <a:xfrm>
            <a:off x="8488620" y="2905909"/>
            <a:ext cx="1459523" cy="254977"/>
          </a:xfrm>
          <a:prstGeom prst="rect">
            <a:avLst/>
          </a:prstGeom>
          <a:noFill/>
          <a:ln w="25400" algn="ctr">
            <a:no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r>
              <a:rPr lang="de-DE" sz="1050" i="1" kern="0">
                <a:ea typeface="Arial Unicode MS" pitchFamily="34" charset="-128"/>
                <a:cs typeface="Arial Unicode MS" pitchFamily="34" charset="-128"/>
              </a:rPr>
              <a:t>Standard </a:t>
            </a:r>
            <a:r>
              <a:rPr lang="de-DE" sz="1050" i="1" kern="0" err="1">
                <a:ea typeface="Arial Unicode MS" pitchFamily="34" charset="-128"/>
                <a:cs typeface="Arial Unicode MS" pitchFamily="34" charset="-128"/>
              </a:rPr>
              <a:t>widget</a:t>
            </a:r>
            <a:r>
              <a:rPr lang="de-DE" sz="1050" i="1" kern="0">
                <a:ea typeface="Arial Unicode MS" pitchFamily="34" charset="-128"/>
                <a:cs typeface="Arial Unicode MS" pitchFamily="34" charset="-128"/>
              </a:rPr>
              <a:t> </a:t>
            </a:r>
            <a:r>
              <a:rPr lang="de-DE" sz="1050" i="1" kern="0" err="1">
                <a:ea typeface="Arial Unicode MS" pitchFamily="34" charset="-128"/>
                <a:cs typeface="Arial Unicode MS" pitchFamily="34" charset="-128"/>
              </a:rPr>
              <a:t>within</a:t>
            </a:r>
            <a:r>
              <a:rPr lang="de-DE" sz="1050" i="1" kern="0">
                <a:ea typeface="Arial Unicode MS" pitchFamily="34" charset="-128"/>
                <a:cs typeface="Arial Unicode MS" pitchFamily="34" charset="-128"/>
              </a:rPr>
              <a:t> Work Zone </a:t>
            </a:r>
            <a:r>
              <a:rPr lang="de-DE" sz="1050" i="1" kern="0" err="1">
                <a:ea typeface="Arial Unicode MS" pitchFamily="34" charset="-128"/>
                <a:cs typeface="Arial Unicode MS" pitchFamily="34" charset="-128"/>
              </a:rPr>
              <a:t>called</a:t>
            </a:r>
            <a:r>
              <a:rPr lang="de-DE" sz="1050" i="1" kern="0">
                <a:ea typeface="Arial Unicode MS" pitchFamily="34" charset="-128"/>
                <a:cs typeface="Arial Unicode MS" pitchFamily="34" charset="-128"/>
              </a:rPr>
              <a:t> „Web Content Card“</a:t>
            </a:r>
            <a:endParaRPr kumimoji="0" lang="de-DE" sz="1050" b="1" i="1" u="none" strike="noStrike" kern="0" cap="none" spc="0" normalizeH="0" baseline="0" noProof="0">
              <a:ln>
                <a:noFill/>
              </a:ln>
              <a:solidFill>
                <a:schemeClr val="accent1"/>
              </a:solidFill>
              <a:effectLst/>
              <a:uLnTx/>
              <a:uFillTx/>
              <a:ea typeface="Arial Unicode MS" pitchFamily="34" charset="-128"/>
              <a:cs typeface="Arial Unicode MS" pitchFamily="34" charset="-128"/>
            </a:endParaRPr>
          </a:p>
        </p:txBody>
      </p:sp>
      <p:pic>
        <p:nvPicPr>
          <p:cNvPr id="5" name="Picture 4">
            <a:extLst>
              <a:ext uri="{FF2B5EF4-FFF2-40B4-BE49-F238E27FC236}">
                <a16:creationId xmlns:a16="http://schemas.microsoft.com/office/drawing/2014/main" id="{DE3C0B3F-00C8-4E67-B637-B718F9D264AA}"/>
              </a:ext>
            </a:extLst>
          </p:cNvPr>
          <p:cNvPicPr>
            <a:picLocks noChangeAspect="1"/>
          </p:cNvPicPr>
          <p:nvPr/>
        </p:nvPicPr>
        <p:blipFill rotWithShape="1">
          <a:blip r:embed="rId6"/>
          <a:srcRect b="8164"/>
          <a:stretch/>
        </p:blipFill>
        <p:spPr>
          <a:xfrm>
            <a:off x="4298025" y="4435511"/>
            <a:ext cx="4100219" cy="2339172"/>
          </a:xfrm>
          <a:prstGeom prst="rect">
            <a:avLst/>
          </a:prstGeom>
        </p:spPr>
      </p:pic>
      <p:cxnSp>
        <p:nvCxnSpPr>
          <p:cNvPr id="25" name="Straight Connector 24">
            <a:extLst>
              <a:ext uri="{FF2B5EF4-FFF2-40B4-BE49-F238E27FC236}">
                <a16:creationId xmlns:a16="http://schemas.microsoft.com/office/drawing/2014/main" id="{5DC5E0CD-F125-4805-A384-FF02C7302589}"/>
              </a:ext>
            </a:extLst>
          </p:cNvPr>
          <p:cNvCxnSpPr>
            <a:cxnSpLocks/>
          </p:cNvCxnSpPr>
          <p:nvPr/>
        </p:nvCxnSpPr>
        <p:spPr>
          <a:xfrm>
            <a:off x="8488620" y="5509138"/>
            <a:ext cx="1459523" cy="0"/>
          </a:xfrm>
          <a:prstGeom prst="line">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DBB8916-0BC2-48AA-A492-CC7CB739D916}"/>
              </a:ext>
            </a:extLst>
          </p:cNvPr>
          <p:cNvSpPr/>
          <p:nvPr/>
        </p:nvSpPr>
        <p:spPr bwMode="gray">
          <a:xfrm>
            <a:off x="8398244" y="5234354"/>
            <a:ext cx="1809622" cy="254977"/>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600" kern="0">
                <a:ea typeface="Arial Unicode MS" pitchFamily="34" charset="-128"/>
                <a:cs typeface="Arial Unicode MS" pitchFamily="34" charset="-128"/>
              </a:rPr>
              <a:t>v</a:t>
            </a:r>
            <a:r>
              <a:rPr kumimoji="0" lang="de-DE" sz="1600" b="0" i="0" u="none" strike="noStrike" kern="0" cap="none" spc="0" normalizeH="0" baseline="0" noProof="0" err="1">
                <a:ln>
                  <a:noFill/>
                </a:ln>
                <a:effectLst/>
                <a:uLnTx/>
                <a:uFillTx/>
                <a:ea typeface="Arial Unicode MS" pitchFamily="34" charset="-128"/>
                <a:cs typeface="Arial Unicode MS" pitchFamily="34" charset="-128"/>
              </a:rPr>
              <a:t>ia</a:t>
            </a:r>
            <a:r>
              <a:rPr kumimoji="0" lang="de-DE" sz="1600" b="0" i="0" u="none" strike="noStrike" kern="0" cap="none" spc="0" normalizeH="0" baseline="0" noProof="0">
                <a:ln>
                  <a:noFill/>
                </a:ln>
                <a:effectLst/>
                <a:uLnTx/>
                <a:uFillTx/>
                <a:ea typeface="Arial Unicode MS" pitchFamily="34" charset="-128"/>
                <a:cs typeface="Arial Unicode MS" pitchFamily="34" charset="-128"/>
              </a:rPr>
              <a:t> </a:t>
            </a:r>
            <a:r>
              <a:rPr kumimoji="0" lang="de-DE" sz="1600" b="1" i="0" u="none" strike="noStrike" kern="0" cap="none" spc="0" normalizeH="0" baseline="0" noProof="0">
                <a:ln>
                  <a:noFill/>
                </a:ln>
                <a:solidFill>
                  <a:schemeClr val="accent1"/>
                </a:solidFill>
                <a:effectLst/>
                <a:uLnTx/>
                <a:uFillTx/>
                <a:ea typeface="Arial Unicode MS" pitchFamily="34" charset="-128"/>
                <a:cs typeface="Arial Unicode MS" pitchFamily="34" charset="-128"/>
              </a:rPr>
              <a:t>Workflows</a:t>
            </a:r>
          </a:p>
        </p:txBody>
      </p:sp>
      <p:cxnSp>
        <p:nvCxnSpPr>
          <p:cNvPr id="27" name="Straight Connector 26">
            <a:extLst>
              <a:ext uri="{FF2B5EF4-FFF2-40B4-BE49-F238E27FC236}">
                <a16:creationId xmlns:a16="http://schemas.microsoft.com/office/drawing/2014/main" id="{59731513-9DAA-4819-82A1-72C1E74D2B4B}"/>
              </a:ext>
            </a:extLst>
          </p:cNvPr>
          <p:cNvCxnSpPr>
            <a:cxnSpLocks/>
          </p:cNvCxnSpPr>
          <p:nvPr/>
        </p:nvCxnSpPr>
        <p:spPr>
          <a:xfrm flipV="1">
            <a:off x="8480486" y="5306915"/>
            <a:ext cx="1" cy="413237"/>
          </a:xfrm>
          <a:prstGeom prst="line">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972B34A2-BCE5-499D-977B-B2D5DD3AA29F}"/>
              </a:ext>
            </a:extLst>
          </p:cNvPr>
          <p:cNvSpPr/>
          <p:nvPr/>
        </p:nvSpPr>
        <p:spPr>
          <a:xfrm>
            <a:off x="8650652" y="5553102"/>
            <a:ext cx="1715476" cy="707886"/>
          </a:xfrm>
          <a:prstGeom prst="rect">
            <a:avLst/>
          </a:prstGeom>
        </p:spPr>
        <p:txBody>
          <a:bodyPr wrap="square" lIns="0" rIns="0">
            <a:spAutoFit/>
          </a:bodyPr>
          <a:lstStyle/>
          <a:p>
            <a:r>
              <a:rPr lang="en-US" sz="800" i="1"/>
              <a:t>* SAP Work Zone Workflow Journey App Template: </a:t>
            </a:r>
            <a:r>
              <a:rPr lang="en-US" sz="800" i="1">
                <a:hlinkClick r:id="rId7">
                  <a:extLst>
                    <a:ext uri="{A12FA001-AC4F-418D-AE19-62706E023703}">
                      <ahyp:hlinkClr xmlns:ahyp="http://schemas.microsoft.com/office/drawing/2018/hyperlinkcolor" val="tx"/>
                    </a:ext>
                  </a:extLst>
                </a:hlinkClick>
              </a:rPr>
              <a:t>https://github.com/SAP-samples/workzone-workflow-journey-app-template</a:t>
            </a:r>
            <a:r>
              <a:rPr lang="en-US" sz="800" i="1"/>
              <a:t> </a:t>
            </a:r>
          </a:p>
        </p:txBody>
      </p:sp>
      <p:sp>
        <p:nvSpPr>
          <p:cNvPr id="4" name="Rectangle 3">
            <a:extLst>
              <a:ext uri="{FF2B5EF4-FFF2-40B4-BE49-F238E27FC236}">
                <a16:creationId xmlns:a16="http://schemas.microsoft.com/office/drawing/2014/main" id="{286711C4-493D-4ACE-920F-170FBB915D71}"/>
              </a:ext>
            </a:extLst>
          </p:cNvPr>
          <p:cNvSpPr/>
          <p:nvPr/>
        </p:nvSpPr>
        <p:spPr bwMode="gray">
          <a:xfrm>
            <a:off x="808892" y="1283673"/>
            <a:ext cx="3489132" cy="914399"/>
          </a:xfrm>
          <a:prstGeom prst="rect">
            <a:avLst/>
          </a:prstGeom>
          <a:noFill/>
          <a:ln w="25400" algn="ctr">
            <a:solidFill>
              <a:schemeClr val="accent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275335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67C37FE-7A2A-4C92-AA19-AC16B9DB0ABD}"/>
              </a:ext>
            </a:extLst>
          </p:cNvPr>
          <p:cNvPicPr>
            <a:picLocks noChangeAspect="1"/>
          </p:cNvPicPr>
          <p:nvPr/>
        </p:nvPicPr>
        <p:blipFill>
          <a:blip r:embed="rId3"/>
          <a:stretch>
            <a:fillRect/>
          </a:stretch>
        </p:blipFill>
        <p:spPr>
          <a:xfrm>
            <a:off x="5200123" y="1423500"/>
            <a:ext cx="5895172" cy="4433140"/>
          </a:xfrm>
          <a:prstGeom prst="rect">
            <a:avLst/>
          </a:prstGeom>
        </p:spPr>
      </p:pic>
      <p:sp>
        <p:nvSpPr>
          <p:cNvPr id="2" name="Text Placeholder 1">
            <a:extLst>
              <a:ext uri="{FF2B5EF4-FFF2-40B4-BE49-F238E27FC236}">
                <a16:creationId xmlns:a16="http://schemas.microsoft.com/office/drawing/2014/main" id="{9FB74922-F767-467C-88AB-A8E705392C29}"/>
              </a:ext>
            </a:extLst>
          </p:cNvPr>
          <p:cNvSpPr>
            <a:spLocks noGrp="1"/>
          </p:cNvSpPr>
          <p:nvPr>
            <p:ph type="body" sz="quarter" idx="10"/>
          </p:nvPr>
        </p:nvSpPr>
        <p:spPr>
          <a:xfrm>
            <a:off x="504000" y="1620000"/>
            <a:ext cx="4237333" cy="4716000"/>
          </a:xfrm>
        </p:spPr>
        <p:txBody>
          <a:bodyPr>
            <a:noAutofit/>
          </a:bodyPr>
          <a:lstStyle/>
          <a:p>
            <a:pPr>
              <a:spcBef>
                <a:spcPts val="1500"/>
              </a:spcBef>
            </a:pPr>
            <a:r>
              <a:rPr lang="en-US" sz="1800"/>
              <a:t>UI Integration Cards:</a:t>
            </a:r>
          </a:p>
          <a:p>
            <a:pPr lvl="1">
              <a:spcBef>
                <a:spcPts val="1500"/>
              </a:spcBef>
            </a:pPr>
            <a:r>
              <a:rPr lang="en-US" sz="1600"/>
              <a:t>Small content building blocks, consolidating data from different systems into one page</a:t>
            </a:r>
          </a:p>
          <a:p>
            <a:pPr lvl="1">
              <a:spcBef>
                <a:spcPts val="1500"/>
              </a:spcBef>
            </a:pPr>
            <a:r>
              <a:rPr lang="en-US" sz="1600"/>
              <a:t>Declarative, consistent, easy to consume </a:t>
            </a:r>
          </a:p>
          <a:p>
            <a:pPr lvl="1">
              <a:spcBef>
                <a:spcPts val="1500"/>
              </a:spcBef>
            </a:pPr>
            <a:r>
              <a:rPr lang="en-US" sz="1600"/>
              <a:t>Cards from different business apps can be added to a workspace</a:t>
            </a:r>
          </a:p>
          <a:p>
            <a:pPr>
              <a:spcBef>
                <a:spcPts val="1500"/>
              </a:spcBef>
            </a:pPr>
            <a:r>
              <a:rPr lang="en-US" sz="1800"/>
              <a:t>SAP Business Application Studio based development environment for UI Integration Cards</a:t>
            </a:r>
          </a:p>
          <a:p>
            <a:pPr lvl="1">
              <a:spcBef>
                <a:spcPts val="1500"/>
              </a:spcBef>
            </a:pPr>
            <a:r>
              <a:rPr lang="en-US" sz="1600"/>
              <a:t>Custom built cards can be leveraged to visualize external system content</a:t>
            </a:r>
          </a:p>
          <a:p>
            <a:pPr lvl="1">
              <a:spcBef>
                <a:spcPts val="1500"/>
              </a:spcBef>
            </a:pPr>
            <a:r>
              <a:rPr lang="en-US" sz="1600"/>
              <a:t>Provides templates for various types of UI Integration Cards</a:t>
            </a:r>
          </a:p>
          <a:p>
            <a:pPr marL="342900" indent="-342900">
              <a:spcBef>
                <a:spcPts val="1500"/>
              </a:spcBef>
              <a:buFont typeface="Arial" panose="020B0604020202020204" pitchFamily="34" charset="0"/>
              <a:buChar char="•"/>
            </a:pPr>
            <a:endParaRPr lang="en-US" sz="1800">
              <a:highlight>
                <a:srgbClr val="FFFF00"/>
              </a:highlight>
            </a:endParaRPr>
          </a:p>
        </p:txBody>
      </p:sp>
      <p:sp>
        <p:nvSpPr>
          <p:cNvPr id="3" name="Title 2">
            <a:extLst>
              <a:ext uri="{FF2B5EF4-FFF2-40B4-BE49-F238E27FC236}">
                <a16:creationId xmlns:a16="http://schemas.microsoft.com/office/drawing/2014/main" id="{8280259D-5BA3-4012-86B7-1DF1D2DB8C51}"/>
              </a:ext>
            </a:extLst>
          </p:cNvPr>
          <p:cNvSpPr>
            <a:spLocks noGrp="1"/>
          </p:cNvSpPr>
          <p:nvPr>
            <p:ph type="title"/>
          </p:nvPr>
        </p:nvSpPr>
        <p:spPr>
          <a:xfrm>
            <a:off x="504001" y="504000"/>
            <a:ext cx="11186476" cy="677108"/>
          </a:xfrm>
        </p:spPr>
        <p:txBody>
          <a:bodyPr/>
          <a:lstStyle/>
          <a:p>
            <a:r>
              <a:rPr lang="en-US"/>
              <a:t>UI Integration Cards</a:t>
            </a:r>
            <a:br>
              <a:rPr lang="en-US"/>
            </a:br>
            <a:r>
              <a:rPr lang="en-US" sz="2000" b="0"/>
              <a:t>SAP Business Application Studio – SAP developer tools</a:t>
            </a:r>
            <a:endParaRPr lang="en-US" b="0"/>
          </a:p>
        </p:txBody>
      </p:sp>
      <p:pic>
        <p:nvPicPr>
          <p:cNvPr id="5" name="Picture 4">
            <a:extLst>
              <a:ext uri="{FF2B5EF4-FFF2-40B4-BE49-F238E27FC236}">
                <a16:creationId xmlns:a16="http://schemas.microsoft.com/office/drawing/2014/main" id="{C4242096-6CE7-164F-972C-FB5A6184F41A}"/>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995052" y="4515565"/>
            <a:ext cx="1634631" cy="2055341"/>
          </a:xfrm>
          <a:prstGeom prst="rect">
            <a:avLst/>
          </a:prstGeom>
          <a:ln>
            <a:noFill/>
          </a:ln>
          <a:effectLst/>
        </p:spPr>
      </p:pic>
      <p:pic>
        <p:nvPicPr>
          <p:cNvPr id="7" name="Picture 6">
            <a:extLst>
              <a:ext uri="{FF2B5EF4-FFF2-40B4-BE49-F238E27FC236}">
                <a16:creationId xmlns:a16="http://schemas.microsoft.com/office/drawing/2014/main" id="{5E69E86D-4B33-564D-BB51-65A68F2894DA}"/>
              </a:ext>
            </a:extLst>
          </p:cNvPr>
          <p:cNvPicPr>
            <a:picLocks noChangeAspect="1"/>
          </p:cNvPicPr>
          <p:nvPr/>
        </p:nvPicPr>
        <p:blipFill>
          <a:blip r:embed="rId5"/>
          <a:stretch>
            <a:fillRect/>
          </a:stretch>
        </p:blipFill>
        <p:spPr>
          <a:xfrm>
            <a:off x="8839048" y="4673159"/>
            <a:ext cx="2890207" cy="1521162"/>
          </a:xfrm>
          <a:prstGeom prst="rect">
            <a:avLst/>
          </a:prstGeom>
          <a:ln>
            <a:noFill/>
          </a:ln>
          <a:effectLst/>
        </p:spPr>
      </p:pic>
      <p:pic>
        <p:nvPicPr>
          <p:cNvPr id="8" name="Picture 7">
            <a:extLst>
              <a:ext uri="{FF2B5EF4-FFF2-40B4-BE49-F238E27FC236}">
                <a16:creationId xmlns:a16="http://schemas.microsoft.com/office/drawing/2014/main" id="{48F47C29-5813-F24E-B38A-1D05CBE081C3}"/>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741333" y="4549131"/>
            <a:ext cx="1824473" cy="1988208"/>
          </a:xfrm>
          <a:prstGeom prst="rect">
            <a:avLst/>
          </a:prstGeom>
          <a:ln>
            <a:noFill/>
          </a:ln>
          <a:effectLst/>
        </p:spPr>
      </p:pic>
    </p:spTree>
    <p:extLst>
      <p:ext uri="{BB962C8B-B14F-4D97-AF65-F5344CB8AC3E}">
        <p14:creationId xmlns:p14="http://schemas.microsoft.com/office/powerpoint/2010/main" val="1924640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a:xfrm>
            <a:off x="504001" y="1478573"/>
            <a:ext cx="8525699" cy="4716750"/>
          </a:xfrm>
        </p:spPr>
        <p:txBody>
          <a:bodyPr>
            <a:normAutofit/>
          </a:bodyPr>
          <a:lstStyle/>
          <a:p>
            <a:pPr marL="457200" indent="-457200">
              <a:lnSpc>
                <a:spcPct val="200000"/>
              </a:lnSpc>
              <a:buSzPct val="100000"/>
              <a:buFont typeface="+mj-lt"/>
              <a:buAutoNum type="arabicPeriod"/>
            </a:pPr>
            <a:r>
              <a:rPr lang="en-US" b="1"/>
              <a:t>What is SAP Work Zone &amp; What are UI Integration Cards?</a:t>
            </a:r>
          </a:p>
          <a:p>
            <a:pPr marL="457200" indent="-457200">
              <a:lnSpc>
                <a:spcPct val="200000"/>
              </a:lnSpc>
              <a:buSzPct val="100000"/>
              <a:buFont typeface="+mj-lt"/>
              <a:buAutoNum type="arabicPeriod"/>
            </a:pPr>
            <a:r>
              <a:rPr lang="en-US" b="1">
                <a:solidFill>
                  <a:schemeClr val="accent1"/>
                </a:solidFill>
              </a:rPr>
              <a:t>Hands-on: You develop your own UI Integration Card </a:t>
            </a:r>
            <a:br>
              <a:rPr lang="en-US" b="1">
                <a:solidFill>
                  <a:schemeClr val="accent1"/>
                </a:solidFill>
              </a:rPr>
            </a:br>
            <a:r>
              <a:rPr lang="en-US" b="1">
                <a:solidFill>
                  <a:schemeClr val="accent1"/>
                </a:solidFill>
              </a:rPr>
              <a:t>connecting live to Google Drive</a:t>
            </a:r>
          </a:p>
          <a:p>
            <a:pPr marL="457200" indent="-457200">
              <a:lnSpc>
                <a:spcPct val="200000"/>
              </a:lnSpc>
              <a:buSzPct val="100000"/>
              <a:buFont typeface="+mj-lt"/>
              <a:buAutoNum type="arabicPeriod"/>
            </a:pPr>
            <a:r>
              <a:rPr lang="en-US" b="1"/>
              <a:t>Short summary and where you find more information</a:t>
            </a:r>
          </a:p>
        </p:txBody>
      </p:sp>
      <p:sp>
        <p:nvSpPr>
          <p:cNvPr id="2" name="Agenda"/>
          <p:cNvSpPr>
            <a:spLocks noGrp="1"/>
          </p:cNvSpPr>
          <p:nvPr>
            <p:ph type="title"/>
          </p:nvPr>
        </p:nvSpPr>
        <p:spPr bwMode="gray"/>
        <p:txBody>
          <a:bodyPr/>
          <a:lstStyle/>
          <a:p>
            <a:r>
              <a:rPr lang="en-US"/>
              <a:t>Agenda</a:t>
            </a:r>
          </a:p>
        </p:txBody>
      </p:sp>
    </p:spTree>
    <p:extLst>
      <p:ext uri="{BB962C8B-B14F-4D97-AF65-F5344CB8AC3E}">
        <p14:creationId xmlns:p14="http://schemas.microsoft.com/office/powerpoint/2010/main" val="3825422003"/>
      </p:ext>
    </p:extLst>
  </p:cSld>
  <p:clrMapOvr>
    <a:masterClrMapping/>
  </p:clrMapOvr>
</p:sld>
</file>

<file path=ppt/theme/theme1.xml><?xml version="1.0" encoding="utf-8"?>
<a:theme xmlns:a="http://schemas.openxmlformats.org/drawingml/2006/main" name="SAP 2021 16x9 white">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21_16x9_white" id="{8F1F8818-21F0-CB45-B7AA-E5F78F26728A}" vid="{CA774769-F7C6-FE42-BFFE-773AE41AD9AE}"/>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A2FD6F1506F564BB79A97F9C245AD34" ma:contentTypeVersion="12" ma:contentTypeDescription="Create a new document." ma:contentTypeScope="" ma:versionID="840a3405ed03a7190eff5cbc9880b606">
  <xsd:schema xmlns:xsd="http://www.w3.org/2001/XMLSchema" xmlns:xs="http://www.w3.org/2001/XMLSchema" xmlns:p="http://schemas.microsoft.com/office/2006/metadata/properties" xmlns:ns3="025efd7d-4e1d-49ec-b269-b81537660960" xmlns:ns4="386f4720-9db4-4950-8ffd-cd1ef4b846d5" targetNamespace="http://schemas.microsoft.com/office/2006/metadata/properties" ma:root="true" ma:fieldsID="5fccc9e1425103354c6cb9c770c5e10a" ns3:_="" ns4:_="">
    <xsd:import namespace="025efd7d-4e1d-49ec-b269-b81537660960"/>
    <xsd:import namespace="386f4720-9db4-4950-8ffd-cd1ef4b846d5"/>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EventHashCode" minOccurs="0"/>
                <xsd:element ref="ns4:MediaServiceGenerationTime" minOccurs="0"/>
                <xsd:element ref="ns4:MediaServiceAutoTags" minOccurs="0"/>
                <xsd:element ref="ns4:MediaServiceOCR"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5efd7d-4e1d-49ec-b269-b81537660960"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86f4720-9db4-4950-8ffd-cd1ef4b846d5"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CABB676-F935-4E97-8662-088CB43469D4}">
  <ds:schemaRefs>
    <ds:schemaRef ds:uri="025efd7d-4e1d-49ec-b269-b81537660960"/>
    <ds:schemaRef ds:uri="386f4720-9db4-4950-8ffd-cd1ef4b846d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91DCB28-1C52-4C0E-804A-6BD2D3F0FB8D}">
  <ds:schemaRefs>
    <ds:schemaRef ds:uri="http://schemas.microsoft.com/sharepoint/v3/contenttype/forms"/>
  </ds:schemaRefs>
</ds:datastoreItem>
</file>

<file path=customXml/itemProps3.xml><?xml version="1.0" encoding="utf-8"?>
<ds:datastoreItem xmlns:ds="http://schemas.openxmlformats.org/officeDocument/2006/customXml" ds:itemID="{C1422F45-04DB-421D-8796-270006657806}">
  <ds:schemaRefs>
    <ds:schemaRef ds:uri="http://schemas.microsoft.com/office/infopath/2007/PartnerControls"/>
    <ds:schemaRef ds:uri="http://schemas.microsoft.com/office/2006/metadata/properties"/>
    <ds:schemaRef ds:uri="http://www.w3.org/XML/1998/namespace"/>
    <ds:schemaRef ds:uri="http://schemas.openxmlformats.org/package/2006/metadata/core-properties"/>
    <ds:schemaRef ds:uri="http://purl.org/dc/elements/1.1/"/>
    <ds:schemaRef ds:uri="http://purl.org/dc/dcmitype/"/>
    <ds:schemaRef ds:uri="386f4720-9db4-4950-8ffd-cd1ef4b846d5"/>
    <ds:schemaRef ds:uri="http://schemas.microsoft.com/office/2006/documentManagement/types"/>
    <ds:schemaRef ds:uri="025efd7d-4e1d-49ec-b269-b81537660960"/>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23</TotalTime>
  <Words>928</Words>
  <Application>Microsoft Macintosh PowerPoint</Application>
  <PresentationFormat>Custom</PresentationFormat>
  <Paragraphs>147</Paragraphs>
  <Slides>14</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Calibri</vt:lpstr>
      <vt:lpstr>Courier New</vt:lpstr>
      <vt:lpstr>FontAwesome</vt:lpstr>
      <vt:lpstr>Symbol</vt:lpstr>
      <vt:lpstr>Times New Roman</vt:lpstr>
      <vt:lpstr>Wingdings</vt:lpstr>
      <vt:lpstr>Wingdings</vt:lpstr>
      <vt:lpstr>SAP 2021 16x9 white</vt:lpstr>
      <vt:lpstr>SAP Work Zone Hands-On: UI Integration Cards</vt:lpstr>
      <vt:lpstr>Welcome to our speaker(s)!</vt:lpstr>
      <vt:lpstr>Learning Objectives</vt:lpstr>
      <vt:lpstr>Agenda</vt:lpstr>
      <vt:lpstr>SAP Work Zone at a Glance</vt:lpstr>
      <vt:lpstr>SAP Work Zone Architecture</vt:lpstr>
      <vt:lpstr>Integration Options in  SAP Work Zone</vt:lpstr>
      <vt:lpstr>UI Integration Cards SAP Business Application Studio – SAP developer tools</vt:lpstr>
      <vt:lpstr>Agenda</vt:lpstr>
      <vt:lpstr>Agenda</vt:lpstr>
      <vt:lpstr>Further information</vt:lpstr>
      <vt:lpstr>Q &amp; A</vt:lpstr>
      <vt:lpstr>Thank you.</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subject/>
  <dc:creator>SAP SE</dc:creator>
  <cp:keywords>2021/16:9/white</cp:keywords>
  <dc:description/>
  <cp:lastModifiedBy>Beerkens, Mat</cp:lastModifiedBy>
  <cp:revision>5</cp:revision>
  <dcterms:created xsi:type="dcterms:W3CDTF">2021-02-10T13:31:35Z</dcterms:created>
  <dcterms:modified xsi:type="dcterms:W3CDTF">2021-03-08T09:38:57Z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y fmtid="{D5CDD505-2E9C-101B-9397-08002B2CF9AE}" pid="8" name="ContentTypeId">
    <vt:lpwstr>0x010100CA2FD6F1506F564BB79A97F9C245AD34</vt:lpwstr>
  </property>
</Properties>
</file>